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14" r:id="rId20"/>
    <p:sldId id="309" r:id="rId21"/>
    <p:sldId id="315" r:id="rId22"/>
    <p:sldId id="275"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3399FF"/>
    <a:srgbClr val="108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E50B2D-D71D-40DF-97B4-80BEA69A36C4}" type="datetimeFigureOut">
              <a:rPr lang="ru-RU" smtClean="0"/>
              <a:t>05.02.2026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E42C34-70CE-4D06-BC7C-17A4F92E74B4}" type="slidenum">
              <a:rPr lang="ru-RU" smtClean="0"/>
              <a:t>‹#›</a:t>
            </a:fld>
            <a:endParaRPr lang="ru-RU"/>
          </a:p>
        </p:txBody>
      </p:sp>
    </p:spTree>
    <p:extLst>
      <p:ext uri="{BB962C8B-B14F-4D97-AF65-F5344CB8AC3E}">
        <p14:creationId xmlns:p14="http://schemas.microsoft.com/office/powerpoint/2010/main" val="2156547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C8098570-85A8-451E-AF18-FA25C3FB3C3A}" type="datetimeFigureOut">
              <a:rPr lang="ru-RU" smtClean="0"/>
              <a:t>05.02.2026</a:t>
            </a:fld>
            <a:endParaRPr lang="ru-RU"/>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2271389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8098570-85A8-451E-AF18-FA25C3FB3C3A}" type="datetimeFigureOut">
              <a:rPr lang="ru-RU" smtClean="0"/>
              <a:t>05.02.2026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1907375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C8098570-85A8-451E-AF18-FA25C3FB3C3A}" type="datetimeFigureOut">
              <a:rPr lang="ru-RU" smtClean="0"/>
              <a:t>05.02.2026</a:t>
            </a:fld>
            <a:endParaRPr lang="ru-RU"/>
          </a:p>
        </p:txBody>
      </p:sp>
      <p:sp>
        <p:nvSpPr>
          <p:cNvPr id="5" name="Footer Placeholder 4"/>
          <p:cNvSpPr>
            <a:spLocks noGrp="1"/>
          </p:cNvSpPr>
          <p:nvPr>
            <p:ph type="ftr" sz="quarter" idx="11"/>
          </p:nvPr>
        </p:nvSpPr>
        <p:spPr>
          <a:xfrm>
            <a:off x="774923" y="5951811"/>
            <a:ext cx="7896279" cy="365125"/>
          </a:xfrm>
        </p:spPr>
        <p:txBody>
          <a:bodyPr/>
          <a:lstStyle/>
          <a:p>
            <a:endParaRPr lang="ru-RU"/>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680499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8098570-85A8-451E-AF18-FA25C3FB3C3A}" type="datetimeFigureOut">
              <a:rPr lang="ru-RU" smtClean="0"/>
              <a:t>05.02.2026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558300" y="5956137"/>
            <a:ext cx="1052508" cy="365125"/>
          </a:xfrm>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823340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C8098570-85A8-451E-AF18-FA25C3FB3C3A}" type="datetimeFigureOut">
              <a:rPr lang="ru-RU" smtClean="0"/>
              <a:t>05.02.2026</a:t>
            </a:fld>
            <a:endParaRPr lang="ru-RU"/>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2744097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8098570-85A8-451E-AF18-FA25C3FB3C3A}" type="datetimeFigureOut">
              <a:rPr lang="ru-RU" smtClean="0"/>
              <a:t>05.02.2026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3406203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8098570-85A8-451E-AF18-FA25C3FB3C3A}" type="datetimeFigureOut">
              <a:rPr lang="ru-RU" smtClean="0"/>
              <a:t>05.02.2026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3906390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8098570-85A8-451E-AF18-FA25C3FB3C3A}" type="datetimeFigureOut">
              <a:rPr lang="ru-RU" smtClean="0"/>
              <a:t>05.02.2026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3144998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098570-85A8-451E-AF18-FA25C3FB3C3A}" type="datetimeFigureOut">
              <a:rPr lang="ru-RU" smtClean="0"/>
              <a:t>05.02.2026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544780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C8098570-85A8-451E-AF18-FA25C3FB3C3A}" type="datetimeFigureOut">
              <a:rPr lang="ru-RU" smtClean="0"/>
              <a:t>05.02.2026</a:t>
            </a:fld>
            <a:endParaRPr lang="ru-RU"/>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1948594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8098570-85A8-451E-AF18-FA25C3FB3C3A}" type="datetimeFigureOut">
              <a:rPr lang="ru-RU" smtClean="0"/>
              <a:t>05.02.2026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2698410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C8098570-85A8-451E-AF18-FA25C3FB3C3A}" type="datetimeFigureOut">
              <a:rPr lang="ru-RU" smtClean="0"/>
              <a:t>05.02.2026</a:t>
            </a:fld>
            <a:endParaRPr lang="ru-RU"/>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RU"/>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4D2EF2B4-9FB4-445D-AF50-F6B84FAB12A9}" type="slidenum">
              <a:rPr lang="ru-RU" smtClean="0"/>
              <a:t>‹#›</a:t>
            </a:fld>
            <a:endParaRPr lang="ru-RU"/>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23625361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717673-A929-4F95-AFDE-69CBABEA1E01}"/>
              </a:ext>
            </a:extLst>
          </p:cNvPr>
          <p:cNvSpPr>
            <a:spLocks noGrp="1"/>
          </p:cNvSpPr>
          <p:nvPr>
            <p:ph type="ctrTitle"/>
          </p:nvPr>
        </p:nvSpPr>
        <p:spPr>
          <a:xfrm>
            <a:off x="488058" y="1865999"/>
            <a:ext cx="11171352" cy="899688"/>
          </a:xfrm>
        </p:spPr>
        <p:txBody>
          <a:bodyPr>
            <a:noAutofit/>
          </a:bodyPr>
          <a:lstStyle/>
          <a:p>
            <a:pPr algn="ctr">
              <a:lnSpc>
                <a:spcPct val="107000"/>
              </a:lnSpc>
              <a:spcAft>
                <a:spcPts val="800"/>
              </a:spcAft>
            </a:pPr>
            <a:r>
              <a:rPr lang="ru-RU" sz="28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Лекция </a:t>
            </a:r>
            <a:r>
              <a:rPr lang="en-US" sz="2800" b="1"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2</a:t>
            </a:r>
            <a:endParaRPr lang="ru-RU" sz="2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Таблица 4">
            <a:extLst>
              <a:ext uri="{FF2B5EF4-FFF2-40B4-BE49-F238E27FC236}">
                <a16:creationId xmlns:a16="http://schemas.microsoft.com/office/drawing/2014/main" id="{1B249F3F-8B2A-1D4C-A0BA-95C3E4721AAA}"/>
              </a:ext>
            </a:extLst>
          </p:cNvPr>
          <p:cNvGraphicFramePr>
            <a:graphicFrameLocks noGrp="1"/>
          </p:cNvGraphicFramePr>
          <p:nvPr>
            <p:extLst>
              <p:ext uri="{D42A27DB-BD31-4B8C-83A1-F6EECF244321}">
                <p14:modId xmlns:p14="http://schemas.microsoft.com/office/powerpoint/2010/main" val="1267056035"/>
              </p:ext>
            </p:extLst>
          </p:nvPr>
        </p:nvGraphicFramePr>
        <p:xfrm>
          <a:off x="2760453" y="3873260"/>
          <a:ext cx="6398059" cy="400208"/>
        </p:xfrm>
        <a:graphic>
          <a:graphicData uri="http://schemas.openxmlformats.org/drawingml/2006/table">
            <a:tbl>
              <a:tblPr>
                <a:tableStyleId>{5C22544A-7EE6-4342-B048-85BDC9FD1C3A}</a:tableStyleId>
              </a:tblPr>
              <a:tblGrid>
                <a:gridCol w="6398059">
                  <a:extLst>
                    <a:ext uri="{9D8B030D-6E8A-4147-A177-3AD203B41FA5}">
                      <a16:colId xmlns:a16="http://schemas.microsoft.com/office/drawing/2014/main" val="2147742503"/>
                    </a:ext>
                  </a:extLst>
                </a:gridCol>
              </a:tblGrid>
              <a:tr h="400208">
                <a:tc>
                  <a:txBody>
                    <a:bodyPr/>
                    <a:lstStyle/>
                    <a:p>
                      <a:pPr algn="ctr">
                        <a:lnSpc>
                          <a:spcPct val="115000"/>
                        </a:lnSpc>
                        <a:tabLst>
                          <a:tab pos="180340" algn="l"/>
                        </a:tabLst>
                      </a:pPr>
                      <a:r>
                        <a:rPr lang="kk-KZ"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Генеративное моделирование с автоэнкодерами</a:t>
                      </a:r>
                      <a:endParaRPr lang="ru-RU"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4494029"/>
                  </a:ext>
                </a:extLst>
              </a:tr>
            </a:tbl>
          </a:graphicData>
        </a:graphic>
      </p:graphicFrame>
    </p:spTree>
    <p:extLst>
      <p:ext uri="{BB962C8B-B14F-4D97-AF65-F5344CB8AC3E}">
        <p14:creationId xmlns:p14="http://schemas.microsoft.com/office/powerpoint/2010/main" val="1630292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BEB574-F24A-F32E-BC54-7A37EB1AE4BE}"/>
              </a:ext>
            </a:extLst>
          </p:cNvPr>
          <p:cNvSpPr>
            <a:spLocks noGrp="1"/>
          </p:cNvSpPr>
          <p:nvPr>
            <p:ph type="title"/>
          </p:nvPr>
        </p:nvSpPr>
        <p:spPr/>
        <p:txBody>
          <a:bodyPr/>
          <a:lstStyle/>
          <a:p>
            <a:pPr algn="ctr"/>
            <a:r>
              <a:rPr lang="ru-RU" dirty="0">
                <a:solidFill>
                  <a:srgbClr val="FFC000"/>
                </a:solidFill>
              </a:rPr>
              <a:t>Обучение без учителя</a:t>
            </a:r>
          </a:p>
        </p:txBody>
      </p:sp>
      <p:sp>
        <p:nvSpPr>
          <p:cNvPr id="3" name="Объект 2">
            <a:extLst>
              <a:ext uri="{FF2B5EF4-FFF2-40B4-BE49-F238E27FC236}">
                <a16:creationId xmlns:a16="http://schemas.microsoft.com/office/drawing/2014/main" id="{AEE296C7-5029-B5DA-EEEA-31F608B1F758}"/>
              </a:ext>
            </a:extLst>
          </p:cNvPr>
          <p:cNvSpPr>
            <a:spLocks noGrp="1"/>
          </p:cNvSpPr>
          <p:nvPr>
            <p:ph idx="1"/>
          </p:nvPr>
        </p:nvSpPr>
        <p:spPr/>
        <p:txBody>
          <a:bodyPr/>
          <a:lstStyle/>
          <a:p>
            <a:r>
              <a:rPr lang="ru-RU" dirty="0">
                <a:latin typeface="Times New Roman" panose="02020603050405020304" pitchFamily="18" charset="0"/>
                <a:cs typeface="Times New Roman" panose="02020603050405020304" pitchFamily="18" charset="0"/>
              </a:rPr>
              <a:t>Обучение без учителя — это тип машинного обучения, при котором мы учимся на основе самих данных без дополнительных меток, указывающих на их значение. Кластеризация, например, является обучением без учителя, поскольку мы просто пытаемся обнаружить скрытую структуру данных; но обнаружение аномалий обычно является обучением с учителем, поскольку нам нужны аномалии, размеченные человеком.</a:t>
            </a:r>
          </a:p>
          <a:p>
            <a:r>
              <a:rPr lang="ru-RU" dirty="0">
                <a:latin typeface="Times New Roman" panose="02020603050405020304" pitchFamily="18" charset="0"/>
                <a:cs typeface="Times New Roman" panose="02020603050405020304" pitchFamily="18" charset="0"/>
              </a:rPr>
              <a:t>Здесь мы узнаем, чем отличается машинное обучение без учителя: мы можем использовать любые данные, не размечая их для конкретной цели. Мы можем использовать любые изображения из интернета, не аннотируя данные о назначении каждого образца, для каждого представления, которое нас может интересовать. Например: есть ли на этом изображении собака? Машина?</a:t>
            </a:r>
          </a:p>
        </p:txBody>
      </p:sp>
    </p:spTree>
    <p:extLst>
      <p:ext uri="{BB962C8B-B14F-4D97-AF65-F5344CB8AC3E}">
        <p14:creationId xmlns:p14="http://schemas.microsoft.com/office/powerpoint/2010/main" val="229466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B0691E-326D-15C2-EE66-44667111E47E}"/>
              </a:ext>
            </a:extLst>
          </p:cNvPr>
          <p:cNvSpPr>
            <a:spLocks noGrp="1"/>
          </p:cNvSpPr>
          <p:nvPr>
            <p:ph type="title"/>
          </p:nvPr>
        </p:nvSpPr>
        <p:spPr/>
        <p:txBody>
          <a:bodyPr/>
          <a:lstStyle/>
          <a:p>
            <a:pPr algn="ctr"/>
            <a:r>
              <a:rPr lang="ru-RU" dirty="0">
                <a:solidFill>
                  <a:srgbClr val="FFC000"/>
                </a:solidFill>
              </a:rPr>
              <a:t>Обучение без учителя</a:t>
            </a:r>
            <a:endParaRPr lang="ru-RU" dirty="0"/>
          </a:p>
        </p:txBody>
      </p:sp>
      <p:sp>
        <p:nvSpPr>
          <p:cNvPr id="3" name="Объект 2">
            <a:extLst>
              <a:ext uri="{FF2B5EF4-FFF2-40B4-BE49-F238E27FC236}">
                <a16:creationId xmlns:a16="http://schemas.microsoft.com/office/drawing/2014/main" id="{2776A17A-6698-4029-5F7B-C0CA72418AB0}"/>
              </a:ext>
            </a:extLst>
          </p:cNvPr>
          <p:cNvSpPr>
            <a:spLocks noGrp="1"/>
          </p:cNvSpPr>
          <p:nvPr>
            <p:ph idx="1"/>
          </p:nvPr>
        </p:nvSpPr>
        <p:spPr/>
        <p:txBody>
          <a:bodyPr>
            <a:normAutofit/>
          </a:bodyPr>
          <a:lstStyle/>
          <a:p>
            <a:pPr rtl="0"/>
            <a:r>
              <a:rPr lang="ru-RU" dirty="0">
                <a:latin typeface="Times New Roman" panose="02020603050405020304" pitchFamily="18" charset="0"/>
                <a:cs typeface="Times New Roman" panose="02020603050405020304" pitchFamily="18" charset="0"/>
              </a:rPr>
              <a:t>В контролируемом обучении, с другой стороны, если у вас нет меток для конкретной задачи, все ваши метки могут оказаться непригодными. Если вы пытаетесь создать классификатор, который будет классифицировать автомобили из Google Street View, но у вас нет меток для этих изображений животных, обучение классификатора, который будет классифицировать животных с использованием того же набора данных, будет практически невозможно. </a:t>
            </a:r>
          </a:p>
          <a:p>
            <a:pPr rtl="0"/>
            <a:r>
              <a:rPr lang="ru-RU" dirty="0">
                <a:latin typeface="Times New Roman" panose="02020603050405020304" pitchFamily="18" charset="0"/>
                <a:cs typeface="Times New Roman" panose="02020603050405020304" pitchFamily="18" charset="0"/>
              </a:rPr>
              <a:t>Даже если животные часто встречаются в этих примерах, вам придется вернуться и попросить ваших специалистов по разметке </a:t>
            </a:r>
            <a:r>
              <a:rPr lang="ru-RU" dirty="0" err="1">
                <a:latin typeface="Times New Roman" panose="02020603050405020304" pitchFamily="18" charset="0"/>
                <a:cs typeface="Times New Roman" panose="02020603050405020304" pitchFamily="18" charset="0"/>
              </a:rPr>
              <a:t>перемаркировать</a:t>
            </a:r>
            <a:r>
              <a:rPr lang="ru-RU" dirty="0">
                <a:latin typeface="Times New Roman" panose="02020603050405020304" pitchFamily="18" charset="0"/>
                <a:cs typeface="Times New Roman" panose="02020603050405020304" pitchFamily="18" charset="0"/>
              </a:rPr>
              <a:t> тот же набор данных Google Street View для животных. По сути, нам нужно подумать о применении данных, прежде чем мы узнаем сценарий их использования, что сложно! Но для многих задач сжатия данных у вас всегда есть размеченные данные: ваши данные. Некоторые исследователи, такие как Франсуа Шолле (научный сотрудник Google и автор </a:t>
            </a:r>
            <a:r>
              <a:rPr lang="ru-RU" dirty="0" err="1">
                <a:latin typeface="Times New Roman" panose="02020603050405020304" pitchFamily="18" charset="0"/>
                <a:cs typeface="Times New Roman" panose="02020603050405020304" pitchFamily="18" charset="0"/>
              </a:rPr>
              <a:t>Keras</a:t>
            </a:r>
            <a:r>
              <a:rPr lang="ru-RU" dirty="0">
                <a:latin typeface="Times New Roman" panose="02020603050405020304" pitchFamily="18" charset="0"/>
                <a:cs typeface="Times New Roman" panose="02020603050405020304" pitchFamily="18" charset="0"/>
              </a:rPr>
              <a:t>), называют этот тип машинного обучения самообучением. На протяжении большей части этой книги в качестве меток будут использоваться либо сами примеры, либо любые другие примеры из набора данных.</a:t>
            </a:r>
          </a:p>
        </p:txBody>
      </p:sp>
    </p:spTree>
    <p:extLst>
      <p:ext uri="{BB962C8B-B14F-4D97-AF65-F5344CB8AC3E}">
        <p14:creationId xmlns:p14="http://schemas.microsoft.com/office/powerpoint/2010/main" val="1361804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476961-0C8E-B6FE-7817-0EE346D6B37E}"/>
              </a:ext>
            </a:extLst>
          </p:cNvPr>
          <p:cNvSpPr>
            <a:spLocks noGrp="1"/>
          </p:cNvSpPr>
          <p:nvPr>
            <p:ph type="title"/>
          </p:nvPr>
        </p:nvSpPr>
        <p:spPr/>
        <p:txBody>
          <a:bodyPr/>
          <a:lstStyle/>
          <a:p>
            <a:pPr algn="ctr"/>
            <a:r>
              <a:rPr lang="ru-RU" dirty="0">
                <a:solidFill>
                  <a:srgbClr val="FFC000"/>
                </a:solidFill>
              </a:rPr>
              <a:t>Генерация с </a:t>
            </a:r>
            <a:r>
              <a:rPr lang="ru-RU" dirty="0" err="1">
                <a:solidFill>
                  <a:srgbClr val="FFC000"/>
                </a:solidFill>
              </a:rPr>
              <a:t>автокодировщиком</a:t>
            </a:r>
            <a:endParaRPr lang="ru-RU" dirty="0">
              <a:solidFill>
                <a:srgbClr val="FFC000"/>
              </a:solidFill>
            </a:endParaRPr>
          </a:p>
        </p:txBody>
      </p:sp>
      <p:sp>
        <p:nvSpPr>
          <p:cNvPr id="3" name="Объект 2">
            <a:extLst>
              <a:ext uri="{FF2B5EF4-FFF2-40B4-BE49-F238E27FC236}">
                <a16:creationId xmlns:a16="http://schemas.microsoft.com/office/drawing/2014/main" id="{7BDA5CD3-ADAC-BB9F-A82B-FA70AF83542E}"/>
              </a:ext>
            </a:extLst>
          </p:cNvPr>
          <p:cNvSpPr>
            <a:spLocks noGrp="1"/>
          </p:cNvSpPr>
          <p:nvPr>
            <p:ph idx="1"/>
          </p:nvPr>
        </p:nvSpPr>
        <p:spPr/>
        <p:txBody>
          <a:bodyPr/>
          <a:lstStyle/>
          <a:p>
            <a:r>
              <a:rPr lang="ru-RU" dirty="0" err="1">
                <a:latin typeface="Times New Roman" panose="02020603050405020304" pitchFamily="18" charset="0"/>
                <a:cs typeface="Times New Roman" panose="02020603050405020304" pitchFamily="18" charset="0"/>
              </a:rPr>
              <a:t>Автокодировщики</a:t>
            </a:r>
            <a:r>
              <a:rPr lang="ru-RU" dirty="0">
                <a:latin typeface="Times New Roman" panose="02020603050405020304" pitchFamily="18" charset="0"/>
                <a:cs typeface="Times New Roman" panose="02020603050405020304" pitchFamily="18" charset="0"/>
              </a:rPr>
              <a:t> сами по себе — довольно старая идея, по крайней мере, если рассматривать эпоху машинного обучения как области. Но поскольку сегодня все работают над чем-то глубоким, никого не должно удивлять, что люди успешно применяют глубокое обучение как в кодировщике, так и в декодере. </a:t>
            </a:r>
            <a:r>
              <a:rPr lang="ru-RU" dirty="0" err="1">
                <a:latin typeface="Times New Roman" panose="02020603050405020304" pitchFamily="18" charset="0"/>
                <a:cs typeface="Times New Roman" panose="02020603050405020304" pitchFamily="18" charset="0"/>
              </a:rPr>
              <a:t>Автокодировщик</a:t>
            </a:r>
            <a:r>
              <a:rPr lang="ru-RU" dirty="0">
                <a:latin typeface="Times New Roman" panose="02020603050405020304" pitchFamily="18" charset="0"/>
                <a:cs typeface="Times New Roman" panose="02020603050405020304" pitchFamily="18" charset="0"/>
              </a:rPr>
              <a:t> состоит из двух нейронных сетей: кодировщика и декодера. </a:t>
            </a:r>
          </a:p>
          <a:p>
            <a:r>
              <a:rPr lang="ru-RU" dirty="0">
                <a:latin typeface="Times New Roman" panose="02020603050405020304" pitchFamily="18" charset="0"/>
                <a:cs typeface="Times New Roman" panose="02020603050405020304" pitchFamily="18" charset="0"/>
              </a:rPr>
              <a:t>В нашем случае обе имеют функции активации, и мы будем использовать только один промежуточный слой для каждой. Это означает, что в каждой сети у нас есть две матрицы весов — одна от входа к промежуточному слою, а затем одна от промежуточного слоя к скрытому. С другой стороны, у нас есть одна матрица от скрытого слоя к другому промежуточному слою, а затем одна от промежуточного слоя к выходному слою. </a:t>
            </a:r>
          </a:p>
          <a:p>
            <a:r>
              <a:rPr lang="ru-RU" dirty="0">
                <a:latin typeface="Times New Roman" panose="02020603050405020304" pitchFamily="18" charset="0"/>
                <a:cs typeface="Times New Roman" panose="02020603050405020304" pitchFamily="18" charset="0"/>
              </a:rPr>
              <a:t>Если бы у нас была только одна матрица весов в каждой сети, наша процедура напоминала бы хорошо зарекомендовавший себя аналитический метод, называемый анализом главных компонентов (PCA). Если у вас есть опыт в линейной алгебре, вы должны быть в целом знакомы с этой областью.</a:t>
            </a:r>
          </a:p>
        </p:txBody>
      </p:sp>
    </p:spTree>
    <p:extLst>
      <p:ext uri="{BB962C8B-B14F-4D97-AF65-F5344CB8AC3E}">
        <p14:creationId xmlns:p14="http://schemas.microsoft.com/office/powerpoint/2010/main" val="20696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304E48-EF71-D417-9CE7-DA0FA7115026}"/>
              </a:ext>
            </a:extLst>
          </p:cNvPr>
          <p:cNvSpPr>
            <a:spLocks noGrp="1"/>
          </p:cNvSpPr>
          <p:nvPr>
            <p:ph type="title"/>
          </p:nvPr>
        </p:nvSpPr>
        <p:spPr/>
        <p:txBody>
          <a:bodyPr/>
          <a:lstStyle/>
          <a:p>
            <a:pPr algn="ctr"/>
            <a:r>
              <a:rPr lang="ru-RU" dirty="0">
                <a:solidFill>
                  <a:srgbClr val="FFC000"/>
                </a:solidFill>
              </a:rPr>
              <a:t>Генерация с </a:t>
            </a:r>
            <a:r>
              <a:rPr lang="ru-RU" dirty="0" err="1">
                <a:solidFill>
                  <a:srgbClr val="FFC000"/>
                </a:solidFill>
              </a:rPr>
              <a:t>автокодировщиком</a:t>
            </a:r>
            <a:endParaRPr lang="ru-RU" dirty="0"/>
          </a:p>
        </p:txBody>
      </p:sp>
      <p:sp>
        <p:nvSpPr>
          <p:cNvPr id="3" name="Объект 2">
            <a:extLst>
              <a:ext uri="{FF2B5EF4-FFF2-40B4-BE49-F238E27FC236}">
                <a16:creationId xmlns:a16="http://schemas.microsoft.com/office/drawing/2014/main" id="{044E8766-FBE4-BE70-6F19-291603DAFB66}"/>
              </a:ext>
            </a:extLst>
          </p:cNvPr>
          <p:cNvSpPr>
            <a:spLocks noGrp="1"/>
          </p:cNvSpPr>
          <p:nvPr>
            <p:ph idx="1"/>
          </p:nvPr>
        </p:nvSpPr>
        <p:spPr>
          <a:xfrm>
            <a:off x="581192" y="2180496"/>
            <a:ext cx="11029615" cy="4065029"/>
          </a:xfrm>
        </p:spPr>
        <p:txBody>
          <a:bodyPr>
            <a:normAutofit/>
          </a:bodyPr>
          <a:lstStyle/>
          <a:p>
            <a:r>
              <a:rPr lang="ru-RU" dirty="0">
                <a:latin typeface="Times New Roman" panose="02020603050405020304" pitchFamily="18" charset="0"/>
                <a:cs typeface="Times New Roman" panose="02020603050405020304" pitchFamily="18" charset="0"/>
              </a:rPr>
              <a:t>Использование </a:t>
            </a:r>
            <a:r>
              <a:rPr lang="ru-RU" dirty="0" err="1">
                <a:latin typeface="Times New Roman" panose="02020603050405020304" pitchFamily="18" charset="0"/>
                <a:cs typeface="Times New Roman" panose="02020603050405020304" pitchFamily="18" charset="0"/>
              </a:rPr>
              <a:t>автокодировщиков</a:t>
            </a:r>
            <a:r>
              <a:rPr lang="ru-RU" dirty="0">
                <a:latin typeface="Times New Roman" panose="02020603050405020304" pitchFamily="18" charset="0"/>
                <a:cs typeface="Times New Roman" panose="02020603050405020304" pitchFamily="18" charset="0"/>
              </a:rPr>
              <a:t> в качестве генеративной модели может начать обретать смысл. Например, представьте, что ваше представление о том, что такое работа, становится входными данными для сети декодера. Подумайте о слове «работа», записанном на листке бумаги, как о входных данных латентного пространства, а об идее «работы» в голове других — как о выходных данных. </a:t>
            </a:r>
          </a:p>
          <a:p>
            <a:r>
              <a:rPr lang="ru-RU" dirty="0">
                <a:latin typeface="Times New Roman" panose="02020603050405020304" pitchFamily="18" charset="0"/>
                <a:cs typeface="Times New Roman" panose="02020603050405020304" pitchFamily="18" charset="0"/>
              </a:rPr>
              <a:t>В данном случае мы видим, что кодирование в латентном пространстве становится генеративной моделью, которая генерирует идею в их головах. Письмо выступает в качестве вдохновения или своего рода латентного вектора, а выходные данные — идеи — находятся в том же многомерном пространстве, что и исходные входные данные. </a:t>
            </a:r>
          </a:p>
          <a:p>
            <a:r>
              <a:rPr lang="ru-RU" dirty="0">
                <a:latin typeface="Times New Roman" panose="02020603050405020304" pitchFamily="18" charset="0"/>
                <a:cs typeface="Times New Roman" panose="02020603050405020304" pitchFamily="18" charset="0"/>
              </a:rPr>
              <a:t>Идеи так же сложны — хотя и немного отличаются — как и ваши. Теперь вернемся к области изображений. Мы обучаем наш </a:t>
            </a:r>
            <a:r>
              <a:rPr lang="ru-RU" dirty="0" err="1">
                <a:latin typeface="Times New Roman" panose="02020603050405020304" pitchFamily="18" charset="0"/>
                <a:cs typeface="Times New Roman" panose="02020603050405020304" pitchFamily="18" charset="0"/>
              </a:rPr>
              <a:t>автокодировщик</a:t>
            </a:r>
            <a:r>
              <a:rPr lang="ru-RU" dirty="0">
                <a:latin typeface="Times New Roman" panose="02020603050405020304" pitchFamily="18" charset="0"/>
                <a:cs typeface="Times New Roman" panose="02020603050405020304" pitchFamily="18" charset="0"/>
              </a:rPr>
              <a:t> на наборе изображений. Таким образом, мы настраиваем параметры кодировщика и декодера, чтобы найти подходящие параметры для двух сетей. Мы также получаем представление о том, как примеры представлены в латентном пространстве. Для генерации мы отсекаем часть кодировщика и используем только латентное пространство и декодер. </a:t>
            </a:r>
          </a:p>
        </p:txBody>
      </p:sp>
    </p:spTree>
    <p:extLst>
      <p:ext uri="{BB962C8B-B14F-4D97-AF65-F5344CB8AC3E}">
        <p14:creationId xmlns:p14="http://schemas.microsoft.com/office/powerpoint/2010/main" val="3477052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62CCB2-0154-88B5-0356-15C4D6DD3E9D}"/>
              </a:ext>
            </a:extLst>
          </p:cNvPr>
          <p:cNvSpPr>
            <a:spLocks noGrp="1"/>
          </p:cNvSpPr>
          <p:nvPr>
            <p:ph type="title"/>
          </p:nvPr>
        </p:nvSpPr>
        <p:spPr/>
        <p:txBody>
          <a:bodyPr/>
          <a:lstStyle/>
          <a:p>
            <a:pPr algn="ctr"/>
            <a:r>
              <a:rPr lang="ru-RU" dirty="0" err="1">
                <a:solidFill>
                  <a:srgbClr val="FFC000"/>
                </a:solidFill>
              </a:rPr>
              <a:t>автоэнкодер</a:t>
            </a:r>
            <a:endParaRPr lang="ru-RU" dirty="0">
              <a:solidFill>
                <a:srgbClr val="FFC000"/>
              </a:solidFill>
            </a:endParaRPr>
          </a:p>
        </p:txBody>
      </p:sp>
      <p:pic>
        <p:nvPicPr>
          <p:cNvPr id="4" name="Объект 3">
            <a:extLst>
              <a:ext uri="{FF2B5EF4-FFF2-40B4-BE49-F238E27FC236}">
                <a16:creationId xmlns:a16="http://schemas.microsoft.com/office/drawing/2014/main" id="{F0DEBE64-120C-08D6-2D45-EA2823FD7456}"/>
              </a:ext>
            </a:extLst>
          </p:cNvPr>
          <p:cNvPicPr>
            <a:picLocks noGrp="1" noChangeAspect="1"/>
          </p:cNvPicPr>
          <p:nvPr>
            <p:ph idx="1"/>
          </p:nvPr>
        </p:nvPicPr>
        <p:blipFill>
          <a:blip r:embed="rId2"/>
          <a:stretch>
            <a:fillRect/>
          </a:stretch>
        </p:blipFill>
        <p:spPr>
          <a:xfrm>
            <a:off x="2911610" y="2336500"/>
            <a:ext cx="5937460" cy="3678238"/>
          </a:xfrm>
          <a:prstGeom prst="rect">
            <a:avLst/>
          </a:prstGeom>
        </p:spPr>
      </p:pic>
    </p:spTree>
    <p:extLst>
      <p:ext uri="{BB962C8B-B14F-4D97-AF65-F5344CB8AC3E}">
        <p14:creationId xmlns:p14="http://schemas.microsoft.com/office/powerpoint/2010/main" val="4253707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828DFE-8339-2F23-173C-3495E621B8DD}"/>
              </a:ext>
            </a:extLst>
          </p:cNvPr>
          <p:cNvSpPr>
            <a:spLocks noGrp="1"/>
          </p:cNvSpPr>
          <p:nvPr>
            <p:ph type="title"/>
          </p:nvPr>
        </p:nvSpPr>
        <p:spPr/>
        <p:txBody>
          <a:bodyPr/>
          <a:lstStyle/>
          <a:p>
            <a:pPr algn="ctr"/>
            <a:r>
              <a:rPr lang="ru-RU" dirty="0" err="1">
                <a:solidFill>
                  <a:srgbClr val="FFC000"/>
                </a:solidFill>
              </a:rPr>
              <a:t>автоэнкодер</a:t>
            </a:r>
            <a:endParaRPr lang="ru-RU" dirty="0"/>
          </a:p>
        </p:txBody>
      </p:sp>
      <p:sp>
        <p:nvSpPr>
          <p:cNvPr id="3" name="Объект 2">
            <a:extLst>
              <a:ext uri="{FF2B5EF4-FFF2-40B4-BE49-F238E27FC236}">
                <a16:creationId xmlns:a16="http://schemas.microsoft.com/office/drawing/2014/main" id="{BEDF31F9-20E6-13C0-A069-5FD6015A70D8}"/>
              </a:ext>
            </a:extLst>
          </p:cNvPr>
          <p:cNvSpPr>
            <a:spLocks noGrp="1"/>
          </p:cNvSpPr>
          <p:nvPr>
            <p:ph idx="1"/>
          </p:nvPr>
        </p:nvSpPr>
        <p:spPr>
          <a:xfrm>
            <a:off x="581192" y="2180496"/>
            <a:ext cx="11029615" cy="3975348"/>
          </a:xfrm>
        </p:spPr>
        <p:txBody>
          <a:bodyPr/>
          <a:lstStyle/>
          <a:p>
            <a:r>
              <a:rPr lang="ru-RU" dirty="0"/>
              <a:t>Возможно, вы задаетесь вопросом: в чем разница между вариационным </a:t>
            </a:r>
            <a:r>
              <a:rPr lang="ru-RU" dirty="0" err="1"/>
              <a:t>автокодировщиком</a:t>
            </a:r>
            <a:r>
              <a:rPr lang="ru-RU" dirty="0"/>
              <a:t> и «обычным»? Все дело в магическом латентном пространстве. В случае вариационного </a:t>
            </a:r>
            <a:r>
              <a:rPr lang="ru-RU" dirty="0" err="1"/>
              <a:t>автокодировщика</a:t>
            </a:r>
            <a:r>
              <a:rPr lang="ru-RU" dirty="0"/>
              <a:t> мы предпочитаем представлять латентное пространство в виде распределения с изученным средним и стандартным отклонением, а не просто набором чисел. Обычно мы выбираем многомерное гауссово распределение, но что именно это такое или почему мы выбираем именно это распределение вместо другого, сейчас не так важно. Как более склонные к статистике из вас, возможно, уже поняли, вариационный </a:t>
            </a:r>
            <a:r>
              <a:rPr lang="ru-RU" dirty="0" err="1"/>
              <a:t>автокодировщик</a:t>
            </a:r>
            <a:r>
              <a:rPr lang="ru-RU" dirty="0"/>
              <a:t> — это метод, основанный на байесовском машинном обучении. На практике это означает, что нам нужно изучить распределение, что добавляет дополнительные ограничения. Другими словами, частотные </a:t>
            </a:r>
            <a:r>
              <a:rPr lang="ru-RU" dirty="0" err="1"/>
              <a:t>автокодировщики</a:t>
            </a:r>
            <a:r>
              <a:rPr lang="ru-RU" dirty="0"/>
              <a:t> пытались бы изучить скрытое пространство как массив чисел, а байесовские — например, вариационные — </a:t>
            </a:r>
            <a:r>
              <a:rPr lang="ru-RU" dirty="0" err="1"/>
              <a:t>автокодировщики</a:t>
            </a:r>
            <a:r>
              <a:rPr lang="ru-RU" dirty="0"/>
              <a:t> пытались бы найти правильные параметры, определяющие распределение.</a:t>
            </a:r>
          </a:p>
        </p:txBody>
      </p:sp>
    </p:spTree>
    <p:extLst>
      <p:ext uri="{BB962C8B-B14F-4D97-AF65-F5344CB8AC3E}">
        <p14:creationId xmlns:p14="http://schemas.microsoft.com/office/powerpoint/2010/main" val="2037343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CCCF65-FB4A-930E-DC6B-545E31A64C45}"/>
              </a:ext>
            </a:extLst>
          </p:cNvPr>
          <p:cNvSpPr>
            <a:spLocks noGrp="1"/>
          </p:cNvSpPr>
          <p:nvPr>
            <p:ph type="title"/>
          </p:nvPr>
        </p:nvSpPr>
        <p:spPr/>
        <p:txBody>
          <a:bodyPr/>
          <a:lstStyle/>
          <a:p>
            <a:pPr algn="ctr"/>
            <a:r>
              <a:rPr lang="ru-RU" dirty="0" err="1">
                <a:solidFill>
                  <a:srgbClr val="FFC000"/>
                </a:solidFill>
              </a:rPr>
              <a:t>Программны</a:t>
            </a:r>
            <a:r>
              <a:rPr lang="kk-KZ" dirty="0">
                <a:solidFill>
                  <a:srgbClr val="FFC000"/>
                </a:solidFill>
              </a:rPr>
              <a:t>й</a:t>
            </a:r>
            <a:r>
              <a:rPr lang="ru-RU" dirty="0">
                <a:solidFill>
                  <a:srgbClr val="FFC000"/>
                </a:solidFill>
              </a:rPr>
              <a:t> код</a:t>
            </a:r>
          </a:p>
        </p:txBody>
      </p:sp>
      <p:sp>
        <p:nvSpPr>
          <p:cNvPr id="3" name="Объект 2">
            <a:extLst>
              <a:ext uri="{FF2B5EF4-FFF2-40B4-BE49-F238E27FC236}">
                <a16:creationId xmlns:a16="http://schemas.microsoft.com/office/drawing/2014/main" id="{0A4EB248-0170-B3A5-B239-64B3829C18A1}"/>
              </a:ext>
            </a:extLst>
          </p:cNvPr>
          <p:cNvSpPr>
            <a:spLocks noGrp="1"/>
          </p:cNvSpPr>
          <p:nvPr>
            <p:ph idx="1"/>
          </p:nvPr>
        </p:nvSpPr>
        <p:spPr/>
        <p:txBody>
          <a:bodyPr>
            <a:normAutofit/>
          </a:bodyPr>
          <a:lstStyle/>
          <a:p>
            <a:r>
              <a:rPr lang="ru-RU" dirty="0">
                <a:latin typeface="Times New Roman" panose="02020603050405020304" pitchFamily="18" charset="0"/>
                <a:cs typeface="Times New Roman" panose="02020603050405020304" pitchFamily="18" charset="0"/>
              </a:rPr>
              <a:t>Здесь мы используем популярный высокоуровневый API для глубокого обучения, называемый </a:t>
            </a:r>
            <a:r>
              <a:rPr lang="ru-RU" dirty="0" err="1">
                <a:latin typeface="Times New Roman" panose="02020603050405020304" pitchFamily="18" charset="0"/>
                <a:cs typeface="Times New Roman" panose="02020603050405020304" pitchFamily="18" charset="0"/>
              </a:rPr>
              <a:t>Keras</a:t>
            </a:r>
            <a:r>
              <a:rPr lang="ru-RU" dirty="0">
                <a:latin typeface="Times New Roman" panose="02020603050405020304" pitchFamily="18" charset="0"/>
                <a:cs typeface="Times New Roman" panose="02020603050405020304" pitchFamily="18" charset="0"/>
              </a:rPr>
              <a:t>. </a:t>
            </a:r>
          </a:p>
          <a:p>
            <a:r>
              <a:rPr lang="ru-RU" dirty="0" err="1">
                <a:latin typeface="Times New Roman" panose="02020603050405020304" pitchFamily="18" charset="0"/>
                <a:cs typeface="Times New Roman" panose="02020603050405020304" pitchFamily="18" charset="0"/>
              </a:rPr>
              <a:t>Keras</a:t>
            </a:r>
            <a:r>
              <a:rPr lang="ru-RU" dirty="0">
                <a:latin typeface="Times New Roman" panose="02020603050405020304" pitchFamily="18" charset="0"/>
                <a:cs typeface="Times New Roman" panose="02020603050405020304" pitchFamily="18" charset="0"/>
              </a:rPr>
              <a:t> — это высокоуровневый API для нескольких фреймворков глубокого обучения — </a:t>
            </a:r>
            <a:r>
              <a:rPr lang="ru-RU" dirty="0" err="1">
                <a:latin typeface="Times New Roman" panose="02020603050405020304" pitchFamily="18" charset="0"/>
                <a:cs typeface="Times New Roman" panose="02020603050405020304" pitchFamily="18" charset="0"/>
              </a:rPr>
              <a:t>TensorFlow</a:t>
            </a:r>
            <a:r>
              <a:rPr lang="ru-RU" dirty="0">
                <a:latin typeface="Times New Roman" panose="02020603050405020304" pitchFamily="18" charset="0"/>
                <a:cs typeface="Times New Roman" panose="02020603050405020304" pitchFamily="18" charset="0"/>
              </a:rPr>
              <a:t>, Microsoft Cognitive </a:t>
            </a:r>
            <a:r>
              <a:rPr lang="ru-RU" dirty="0" err="1">
                <a:latin typeface="Times New Roman" panose="02020603050405020304" pitchFamily="18" charset="0"/>
                <a:cs typeface="Times New Roman" panose="02020603050405020304" pitchFamily="18" charset="0"/>
              </a:rPr>
              <a:t>Toolkit</a:t>
            </a:r>
            <a:r>
              <a:rPr lang="ru-RU" dirty="0">
                <a:latin typeface="Times New Roman" panose="02020603050405020304" pitchFamily="18" charset="0"/>
                <a:cs typeface="Times New Roman" panose="02020603050405020304" pitchFamily="18" charset="0"/>
              </a:rPr>
              <a:t> (CNTK) и </a:t>
            </a:r>
            <a:r>
              <a:rPr lang="ru-RU" dirty="0" err="1">
                <a:latin typeface="Times New Roman" panose="02020603050405020304" pitchFamily="18" charset="0"/>
                <a:cs typeface="Times New Roman" panose="02020603050405020304" pitchFamily="18" charset="0"/>
              </a:rPr>
              <a:t>Theano</a:t>
            </a:r>
            <a:r>
              <a:rPr lang="ru-RU" dirty="0">
                <a:latin typeface="Times New Roman" panose="02020603050405020304" pitchFamily="18" charset="0"/>
                <a:cs typeface="Times New Roman" panose="02020603050405020304" pitchFamily="18" charset="0"/>
              </a:rPr>
              <a:t>. Он прост в использовании и позволяет работать на гораздо более высоком уровне абстракции, поэтому вы можете сосредоточиться на концепциях, а не записывать каждый стандартный блок умножения, смещения, активации, а затем </a:t>
            </a:r>
            <a:r>
              <a:rPr lang="ru-RU" dirty="0" err="1">
                <a:latin typeface="Times New Roman" panose="02020603050405020304" pitchFamily="18" charset="0"/>
                <a:cs typeface="Times New Roman" panose="02020603050405020304" pitchFamily="18" charset="0"/>
              </a:rPr>
              <a:t>пулинга</a:t>
            </a:r>
            <a:r>
              <a:rPr lang="ru-RU" dirty="0">
                <a:latin typeface="Times New Roman" panose="02020603050405020304" pitchFamily="18" charset="0"/>
                <a:cs typeface="Times New Roman" panose="02020603050405020304" pitchFamily="18" charset="0"/>
              </a:rPr>
              <a:t> или слишком беспокоиться о областях видимости переменных. </a:t>
            </a:r>
          </a:p>
          <a:p>
            <a:r>
              <a:rPr lang="ru-RU" dirty="0">
                <a:latin typeface="Times New Roman" panose="02020603050405020304" pitchFamily="18" charset="0"/>
                <a:cs typeface="Times New Roman" panose="02020603050405020304" pitchFamily="18" charset="0"/>
              </a:rPr>
              <a:t>Чтобы показать истинную мощь </a:t>
            </a:r>
            <a:r>
              <a:rPr lang="ru-RU" dirty="0" err="1">
                <a:latin typeface="Times New Roman" panose="02020603050405020304" pitchFamily="18" charset="0"/>
                <a:cs typeface="Times New Roman" panose="02020603050405020304" pitchFamily="18" charset="0"/>
              </a:rPr>
              <a:t>Keras</a:t>
            </a:r>
            <a:r>
              <a:rPr lang="ru-RU" dirty="0">
                <a:latin typeface="Times New Roman" panose="02020603050405020304" pitchFamily="18" charset="0"/>
                <a:cs typeface="Times New Roman" panose="02020603050405020304" pitchFamily="18" charset="0"/>
              </a:rPr>
              <a:t> и то, как он упрощает процесс написания нейронной сети, мы рассмотрим пример вариационного </a:t>
            </a:r>
            <a:r>
              <a:rPr lang="ru-RU" dirty="0" err="1">
                <a:latin typeface="Times New Roman" panose="02020603050405020304" pitchFamily="18" charset="0"/>
                <a:cs typeface="Times New Roman" panose="02020603050405020304" pitchFamily="18" charset="0"/>
              </a:rPr>
              <a:t>автокодировщика</a:t>
            </a:r>
            <a:r>
              <a:rPr lang="ru-RU" dirty="0">
                <a:latin typeface="Times New Roman" panose="02020603050405020304" pitchFamily="18" charset="0"/>
                <a:cs typeface="Times New Roman" panose="02020603050405020304" pitchFamily="18" charset="0"/>
              </a:rPr>
              <a:t> в его простейшей форме.</a:t>
            </a:r>
          </a:p>
          <a:p>
            <a:r>
              <a:rPr lang="ru-RU" dirty="0">
                <a:latin typeface="Times New Roman" panose="02020603050405020304" pitchFamily="18" charset="0"/>
                <a:cs typeface="Times New Roman" panose="02020603050405020304" pitchFamily="18" charset="0"/>
              </a:rPr>
              <a:t>В этом руководстве мы используем функциональный API </a:t>
            </a:r>
            <a:r>
              <a:rPr lang="ru-RU" dirty="0" err="1">
                <a:latin typeface="Times New Roman" panose="02020603050405020304" pitchFamily="18" charset="0"/>
                <a:cs typeface="Times New Roman" panose="02020603050405020304" pitchFamily="18" charset="0"/>
              </a:rPr>
              <a:t>Keras</a:t>
            </a:r>
            <a:r>
              <a:rPr lang="ru-RU" dirty="0">
                <a:latin typeface="Times New Roman" panose="02020603050405020304" pitchFamily="18" charset="0"/>
                <a:cs typeface="Times New Roman" panose="02020603050405020304" pitchFamily="18" charset="0"/>
              </a:rPr>
              <a:t> для более функционально-ориентированного подхода к написанию кода глубокого обучения, но в последующих руководствах мы покажем вам последовательный API (другой способ), когда задачи станут сложнее.</a:t>
            </a:r>
          </a:p>
        </p:txBody>
      </p:sp>
    </p:spTree>
    <p:extLst>
      <p:ext uri="{BB962C8B-B14F-4D97-AF65-F5344CB8AC3E}">
        <p14:creationId xmlns:p14="http://schemas.microsoft.com/office/powerpoint/2010/main" val="291023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478F0B-8267-92BC-A46E-E2906E9700CC}"/>
              </a:ext>
            </a:extLst>
          </p:cNvPr>
          <p:cNvSpPr>
            <a:spLocks noGrp="1"/>
          </p:cNvSpPr>
          <p:nvPr>
            <p:ph type="title"/>
          </p:nvPr>
        </p:nvSpPr>
        <p:spPr/>
        <p:txBody>
          <a:bodyPr/>
          <a:lstStyle/>
          <a:p>
            <a:pPr algn="ctr"/>
            <a:r>
              <a:rPr lang="ru-RU" dirty="0" err="1">
                <a:solidFill>
                  <a:srgbClr val="FFC000"/>
                </a:solidFill>
              </a:rPr>
              <a:t>Программны</a:t>
            </a:r>
            <a:r>
              <a:rPr lang="kk-KZ" dirty="0">
                <a:solidFill>
                  <a:srgbClr val="FFC000"/>
                </a:solidFill>
              </a:rPr>
              <a:t>й</a:t>
            </a:r>
            <a:r>
              <a:rPr lang="ru-RU" dirty="0">
                <a:solidFill>
                  <a:srgbClr val="FFC000"/>
                </a:solidFill>
              </a:rPr>
              <a:t> код</a:t>
            </a:r>
            <a:endParaRPr lang="ru-RU" dirty="0"/>
          </a:p>
        </p:txBody>
      </p:sp>
      <p:sp>
        <p:nvSpPr>
          <p:cNvPr id="3" name="Объект 2">
            <a:extLst>
              <a:ext uri="{FF2B5EF4-FFF2-40B4-BE49-F238E27FC236}">
                <a16:creationId xmlns:a16="http://schemas.microsoft.com/office/drawing/2014/main" id="{F1DBE2CF-84A9-EA57-A08B-C86AD8BCE27E}"/>
              </a:ext>
            </a:extLst>
          </p:cNvPr>
          <p:cNvSpPr>
            <a:spLocks noGrp="1"/>
          </p:cNvSpPr>
          <p:nvPr>
            <p:ph idx="1"/>
          </p:nvPr>
        </p:nvSpPr>
        <p:spPr>
          <a:xfrm>
            <a:off x="581192" y="1969149"/>
            <a:ext cx="11029615" cy="1459851"/>
          </a:xfrm>
        </p:spPr>
        <p:txBody>
          <a:bodyPr>
            <a:normAutofit lnSpcReduction="10000"/>
          </a:bodyPr>
          <a:lstStyle/>
          <a:p>
            <a:r>
              <a:rPr lang="ru-RU" dirty="0">
                <a:latin typeface="Times New Roman" panose="02020603050405020304" pitchFamily="18" charset="0"/>
                <a:cs typeface="Times New Roman" panose="02020603050405020304" pitchFamily="18" charset="0"/>
              </a:rPr>
              <a:t>Цель этого упражнения — сгенерировать рукописные цифры на основе латентного пространства. Мы собираемся создать объект, генератор или декодер, который сможет использовать метод </a:t>
            </a:r>
            <a:r>
              <a:rPr lang="ru-RU" dirty="0" err="1">
                <a:latin typeface="Times New Roman" panose="02020603050405020304" pitchFamily="18" charset="0"/>
                <a:cs typeface="Times New Roman" panose="02020603050405020304" pitchFamily="18" charset="0"/>
              </a:rPr>
              <a:t>predict</a:t>
            </a:r>
            <a:r>
              <a:rPr lang="ru-RU" dirty="0">
                <a:latin typeface="Times New Roman" panose="02020603050405020304" pitchFamily="18" charset="0"/>
                <a:cs typeface="Times New Roman" panose="02020603050405020304" pitchFamily="18" charset="0"/>
              </a:rPr>
              <a:t>() для генерации новых примеров рукописных цифр, задав в качестве входного параметра начальное значение, которое представляет собой просто вектор латентного пространства. И, конечно же, мы должны использовать MNIST</a:t>
            </a:r>
          </a:p>
        </p:txBody>
      </p:sp>
      <p:pic>
        <p:nvPicPr>
          <p:cNvPr id="5" name="Рисунок 4">
            <a:extLst>
              <a:ext uri="{FF2B5EF4-FFF2-40B4-BE49-F238E27FC236}">
                <a16:creationId xmlns:a16="http://schemas.microsoft.com/office/drawing/2014/main" id="{50D0FF29-B11A-F4DD-B014-5DC9254118F8}"/>
              </a:ext>
            </a:extLst>
          </p:cNvPr>
          <p:cNvPicPr>
            <a:picLocks noChangeAspect="1"/>
          </p:cNvPicPr>
          <p:nvPr/>
        </p:nvPicPr>
        <p:blipFill>
          <a:blip r:embed="rId2"/>
          <a:stretch>
            <a:fillRect/>
          </a:stretch>
        </p:blipFill>
        <p:spPr>
          <a:xfrm>
            <a:off x="4240282" y="3080110"/>
            <a:ext cx="3711435" cy="3676088"/>
          </a:xfrm>
          <a:prstGeom prst="rect">
            <a:avLst/>
          </a:prstGeom>
        </p:spPr>
      </p:pic>
    </p:spTree>
    <p:extLst>
      <p:ext uri="{BB962C8B-B14F-4D97-AF65-F5344CB8AC3E}">
        <p14:creationId xmlns:p14="http://schemas.microsoft.com/office/powerpoint/2010/main" val="3090076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B15AC1-FDF8-FAE7-26CE-9AA0355F742F}"/>
              </a:ext>
            </a:extLst>
          </p:cNvPr>
          <p:cNvSpPr>
            <a:spLocks noGrp="1"/>
          </p:cNvSpPr>
          <p:nvPr>
            <p:ph type="title"/>
          </p:nvPr>
        </p:nvSpPr>
        <p:spPr/>
        <p:txBody>
          <a:bodyPr/>
          <a:lstStyle/>
          <a:p>
            <a:pPr algn="ctr"/>
            <a:r>
              <a:rPr lang="ru-RU" dirty="0" err="1">
                <a:solidFill>
                  <a:srgbClr val="FFC000"/>
                </a:solidFill>
              </a:rPr>
              <a:t>Программны</a:t>
            </a:r>
            <a:r>
              <a:rPr lang="kk-KZ" dirty="0">
                <a:solidFill>
                  <a:srgbClr val="FFC000"/>
                </a:solidFill>
              </a:rPr>
              <a:t>й</a:t>
            </a:r>
            <a:r>
              <a:rPr lang="ru-RU" dirty="0">
                <a:solidFill>
                  <a:srgbClr val="FFC000"/>
                </a:solidFill>
              </a:rPr>
              <a:t> код</a:t>
            </a:r>
            <a:endParaRPr lang="ru-RU" dirty="0"/>
          </a:p>
        </p:txBody>
      </p:sp>
      <p:sp>
        <p:nvSpPr>
          <p:cNvPr id="3" name="Объект 2">
            <a:extLst>
              <a:ext uri="{FF2B5EF4-FFF2-40B4-BE49-F238E27FC236}">
                <a16:creationId xmlns:a16="http://schemas.microsoft.com/office/drawing/2014/main" id="{CDB073F2-11A6-A360-F033-654189EA5330}"/>
              </a:ext>
            </a:extLst>
          </p:cNvPr>
          <p:cNvSpPr>
            <a:spLocks noGrp="1"/>
          </p:cNvSpPr>
          <p:nvPr>
            <p:ph idx="1"/>
          </p:nvPr>
        </p:nvSpPr>
        <p:spPr>
          <a:xfrm>
            <a:off x="581192" y="2180496"/>
            <a:ext cx="11029615" cy="1986061"/>
          </a:xfrm>
        </p:spPr>
        <p:txBody>
          <a:bodyPr>
            <a:normAutofit/>
          </a:bodyPr>
          <a:lstStyle/>
          <a:p>
            <a:r>
              <a:rPr lang="ru-RU" dirty="0">
                <a:latin typeface="Times New Roman" panose="02020603050405020304" pitchFamily="18" charset="0"/>
                <a:cs typeface="Times New Roman" panose="02020603050405020304" pitchFamily="18" charset="0"/>
              </a:rPr>
              <a:t>В нашем коде сначала необходимо импортировать все зависимости, как показано в следующем листинге.</a:t>
            </a:r>
            <a:endParaRPr lang="en-US" dirty="0">
              <a:latin typeface="Times New Roman" panose="02020603050405020304" pitchFamily="18" charset="0"/>
              <a:cs typeface="Times New Roman" panose="02020603050405020304" pitchFamily="18" charset="0"/>
            </a:endParaRPr>
          </a:p>
          <a:p>
            <a:pPr rtl="0"/>
            <a:r>
              <a:rPr lang="ru-RU" dirty="0">
                <a:latin typeface="Times New Roman" panose="02020603050405020304" pitchFamily="18" charset="0"/>
                <a:cs typeface="Times New Roman" panose="02020603050405020304" pitchFamily="18" charset="0"/>
              </a:rPr>
              <a:t>Следующий шаг — установка глобальных переменных и </a:t>
            </a:r>
            <a:r>
              <a:rPr lang="ru-RU" dirty="0" err="1">
                <a:latin typeface="Times New Roman" panose="02020603050405020304" pitchFamily="18" charset="0"/>
                <a:cs typeface="Times New Roman" panose="02020603050405020304" pitchFamily="18" charset="0"/>
              </a:rPr>
              <a:t>гиперпараметров</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Все они должны быть вам знакомы: исходные размеры составляют 28 × 28, что является стандартным размером. Затем мы преобразуем изображения из набора данных MNIST в одномерный вектор размером 784 (28 × 28) измерения. И у нас также будет один промежуточный слой, скажем, из 256 узлов.</a:t>
            </a:r>
          </a:p>
          <a:p>
            <a:endParaRPr lang="ru-RU" dirty="0"/>
          </a:p>
        </p:txBody>
      </p:sp>
      <p:pic>
        <p:nvPicPr>
          <p:cNvPr id="6" name="Рисунок 5">
            <a:extLst>
              <a:ext uri="{FF2B5EF4-FFF2-40B4-BE49-F238E27FC236}">
                <a16:creationId xmlns:a16="http://schemas.microsoft.com/office/drawing/2014/main" id="{0CCB25F8-8D21-8744-87CB-FA1FE9BCC156}"/>
              </a:ext>
            </a:extLst>
          </p:cNvPr>
          <p:cNvPicPr>
            <a:picLocks noChangeAspect="1"/>
          </p:cNvPicPr>
          <p:nvPr/>
        </p:nvPicPr>
        <p:blipFill>
          <a:blip r:embed="rId2"/>
          <a:stretch>
            <a:fillRect/>
          </a:stretch>
        </p:blipFill>
        <p:spPr>
          <a:xfrm>
            <a:off x="903016" y="4166557"/>
            <a:ext cx="3467584" cy="1200318"/>
          </a:xfrm>
          <a:prstGeom prst="rect">
            <a:avLst/>
          </a:prstGeom>
        </p:spPr>
      </p:pic>
      <p:pic>
        <p:nvPicPr>
          <p:cNvPr id="7" name="Рисунок 6">
            <a:extLst>
              <a:ext uri="{FF2B5EF4-FFF2-40B4-BE49-F238E27FC236}">
                <a16:creationId xmlns:a16="http://schemas.microsoft.com/office/drawing/2014/main" id="{F5D6E333-EC65-E3B2-EE48-17ABA925648C}"/>
              </a:ext>
            </a:extLst>
          </p:cNvPr>
          <p:cNvPicPr>
            <a:picLocks noChangeAspect="1"/>
          </p:cNvPicPr>
          <p:nvPr/>
        </p:nvPicPr>
        <p:blipFill>
          <a:blip r:embed="rId3"/>
          <a:stretch>
            <a:fillRect/>
          </a:stretch>
        </p:blipFill>
        <p:spPr>
          <a:xfrm>
            <a:off x="4808736" y="4166557"/>
            <a:ext cx="1867161" cy="1028844"/>
          </a:xfrm>
          <a:prstGeom prst="rect">
            <a:avLst/>
          </a:prstGeom>
        </p:spPr>
      </p:pic>
    </p:spTree>
    <p:extLst>
      <p:ext uri="{BB962C8B-B14F-4D97-AF65-F5344CB8AC3E}">
        <p14:creationId xmlns:p14="http://schemas.microsoft.com/office/powerpoint/2010/main" val="36243517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03CAAE-05F7-19C8-A58C-3354C61E35CE}"/>
              </a:ext>
            </a:extLst>
          </p:cNvPr>
          <p:cNvSpPr>
            <a:spLocks noGrp="1"/>
          </p:cNvSpPr>
          <p:nvPr>
            <p:ph type="title"/>
          </p:nvPr>
        </p:nvSpPr>
        <p:spPr/>
        <p:txBody>
          <a:bodyPr/>
          <a:lstStyle/>
          <a:p>
            <a:pPr algn="ctr"/>
            <a:r>
              <a:rPr lang="ru-RU" dirty="0" err="1">
                <a:solidFill>
                  <a:srgbClr val="FFC000"/>
                </a:solidFill>
              </a:rPr>
              <a:t>Программны</a:t>
            </a:r>
            <a:r>
              <a:rPr lang="kk-KZ" dirty="0">
                <a:solidFill>
                  <a:srgbClr val="FFC000"/>
                </a:solidFill>
              </a:rPr>
              <a:t>й</a:t>
            </a:r>
            <a:r>
              <a:rPr lang="ru-RU" dirty="0">
                <a:solidFill>
                  <a:srgbClr val="FFC000"/>
                </a:solidFill>
              </a:rPr>
              <a:t> код</a:t>
            </a:r>
            <a:endParaRPr lang="ru-RU" dirty="0"/>
          </a:p>
        </p:txBody>
      </p:sp>
      <p:sp>
        <p:nvSpPr>
          <p:cNvPr id="3" name="Объект 2">
            <a:extLst>
              <a:ext uri="{FF2B5EF4-FFF2-40B4-BE49-F238E27FC236}">
                <a16:creationId xmlns:a16="http://schemas.microsoft.com/office/drawing/2014/main" id="{B4173978-7E84-5F56-213D-E48EB84D1550}"/>
              </a:ext>
            </a:extLst>
          </p:cNvPr>
          <p:cNvSpPr>
            <a:spLocks noGrp="1"/>
          </p:cNvSpPr>
          <p:nvPr>
            <p:ph idx="1"/>
          </p:nvPr>
        </p:nvSpPr>
        <p:spPr>
          <a:xfrm>
            <a:off x="581192" y="2180497"/>
            <a:ext cx="11029615" cy="3366288"/>
          </a:xfrm>
        </p:spPr>
        <p:txBody>
          <a:bodyPr>
            <a:normAutofit lnSpcReduction="10000"/>
          </a:bodyPr>
          <a:lstStyle/>
          <a:p>
            <a:r>
              <a:rPr lang="ru-RU" dirty="0">
                <a:latin typeface="Times New Roman" panose="02020603050405020304" pitchFamily="18" charset="0"/>
                <a:cs typeface="Times New Roman" panose="02020603050405020304" pitchFamily="18" charset="0"/>
              </a:rPr>
              <a:t>Здесь вы можете увидеть, как использование бинарной кросс-энтропии и дивергенции </a:t>
            </a:r>
            <a:r>
              <a:rPr lang="ru-RU" dirty="0" err="1">
                <a:latin typeface="Times New Roman" panose="02020603050405020304" pitchFamily="18" charset="0"/>
                <a:cs typeface="Times New Roman" panose="02020603050405020304" pitchFamily="18" charset="0"/>
              </a:rPr>
              <a:t>Кульбака-Лейблера</a:t>
            </a:r>
            <a:r>
              <a:rPr lang="ru-RU" dirty="0">
                <a:latin typeface="Times New Roman" panose="02020603050405020304" pitchFamily="18" charset="0"/>
                <a:cs typeface="Times New Roman" panose="02020603050405020304" pitchFamily="18" charset="0"/>
              </a:rPr>
              <a:t> суммируется, образуя общую функцию потерь. Дивергенция </a:t>
            </a:r>
            <a:r>
              <a:rPr lang="ru-RU" dirty="0" err="1">
                <a:latin typeface="Times New Roman" panose="02020603050405020304" pitchFamily="18" charset="0"/>
                <a:cs typeface="Times New Roman" panose="02020603050405020304" pitchFamily="18" charset="0"/>
              </a:rPr>
              <a:t>Кульбака-Лейблера</a:t>
            </a:r>
            <a:r>
              <a:rPr lang="ru-RU" dirty="0">
                <a:latin typeface="Times New Roman" panose="02020603050405020304" pitchFamily="18" charset="0"/>
                <a:cs typeface="Times New Roman" panose="02020603050405020304" pitchFamily="18" charset="0"/>
              </a:rPr>
              <a:t> измеряет разницу между распределениями;, а затем измерьте объем перекрытия. Бинарная кросс-энтропия — одна из распространенных функций потерь для классификации двух классов: здесь мы просто сравниваем значение каждого пикселя в оттенках серого x со значением в </a:t>
            </a:r>
            <a:r>
              <a:rPr lang="ru-RU" dirty="0" err="1">
                <a:latin typeface="Times New Roman" panose="02020603050405020304" pitchFamily="18" charset="0"/>
                <a:cs typeface="Times New Roman" panose="02020603050405020304" pitchFamily="18" charset="0"/>
              </a:rPr>
              <a:t>x_decoded_mean</a:t>
            </a:r>
            <a:r>
              <a:rPr lang="ru-RU" dirty="0">
                <a:latin typeface="Times New Roman" panose="02020603050405020304" pitchFamily="18" charset="0"/>
                <a:cs typeface="Times New Roman" panose="02020603050405020304" pitchFamily="18" charset="0"/>
              </a:rPr>
              <a:t>, которое является реконструкцией, о которой мы говорили ранее.</a:t>
            </a:r>
          </a:p>
          <a:p>
            <a:r>
              <a:rPr lang="ru-RU" dirty="0">
                <a:latin typeface="Times New Roman" panose="02020603050405020304" pitchFamily="18" charset="0"/>
                <a:cs typeface="Times New Roman" panose="02020603050405020304" pitchFamily="18" charset="0"/>
              </a:rPr>
              <a:t>Затем мы определяем модель, которая начинается в точке x и заканчивается в точке </a:t>
            </a:r>
            <a:r>
              <a:rPr lang="ru-RU" dirty="0" err="1">
                <a:latin typeface="Times New Roman" panose="02020603050405020304" pitchFamily="18" charset="0"/>
                <a:cs typeface="Times New Roman" panose="02020603050405020304" pitchFamily="18" charset="0"/>
              </a:rPr>
              <a:t>x_decoded_mean</a:t>
            </a:r>
            <a:r>
              <a:rPr lang="ru-RU" dirty="0">
                <a:latin typeface="Times New Roman" panose="02020603050405020304" pitchFamily="18" charset="0"/>
                <a:cs typeface="Times New Roman" panose="02020603050405020304" pitchFamily="18" charset="0"/>
              </a:rPr>
              <a:t>. Модель компилируется с использованием </a:t>
            </a:r>
            <a:r>
              <a:rPr lang="ru-RU" dirty="0" err="1">
                <a:latin typeface="Times New Roman" panose="02020603050405020304" pitchFamily="18" charset="0"/>
                <a:cs typeface="Times New Roman" panose="02020603050405020304" pitchFamily="18" charset="0"/>
              </a:rPr>
              <a:t>RMSprop</a:t>
            </a:r>
            <a:r>
              <a:rPr lang="ru-RU" dirty="0">
                <a:latin typeface="Times New Roman" panose="02020603050405020304" pitchFamily="18" charset="0"/>
                <a:cs typeface="Times New Roman" panose="02020603050405020304" pitchFamily="18" charset="0"/>
              </a:rPr>
              <a:t>, но мы могли бы использовать Adam или обычный стохастический градиентный спуск (SGD). Как и в любой системе глубокого обучения, мы используем ошибки обратного распространения для навигации по пространству параметров. Мы всегда используем какой-либо тип градиентного спуска, но в целом люди редко пробуют что-либо, кроме трех упомянутых здесь: Adam, SGD или </a:t>
            </a:r>
            <a:r>
              <a:rPr lang="ru-RU" dirty="0" err="1">
                <a:latin typeface="Times New Roman" panose="02020603050405020304" pitchFamily="18" charset="0"/>
                <a:cs typeface="Times New Roman" panose="02020603050405020304" pitchFamily="18" charset="0"/>
              </a:rPr>
              <a:t>RMSprop</a:t>
            </a:r>
            <a:r>
              <a:rPr lang="ru-RU"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423750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4FD40F-C14F-4541-A41E-F214E66AA288}"/>
              </a:ext>
            </a:extLst>
          </p:cNvPr>
          <p:cNvSpPr>
            <a:spLocks noGrp="1"/>
          </p:cNvSpPr>
          <p:nvPr>
            <p:ph type="title"/>
          </p:nvPr>
        </p:nvSpPr>
        <p:spPr>
          <a:xfrm>
            <a:off x="581192" y="702156"/>
            <a:ext cx="11029616" cy="872644"/>
          </a:xfrm>
        </p:spPr>
        <p:txBody>
          <a:bodyPr/>
          <a:lstStyle/>
          <a:p>
            <a:pPr algn="ctr"/>
            <a:r>
              <a:rPr lang="ru-RU" dirty="0" err="1">
                <a:solidFill>
                  <a:srgbClr val="FFC000"/>
                </a:solidFill>
              </a:rPr>
              <a:t>автоэнкодеры</a:t>
            </a:r>
            <a:endParaRPr lang="ru-RU" dirty="0">
              <a:solidFill>
                <a:srgbClr val="FFC000"/>
              </a:solidFill>
            </a:endParaRPr>
          </a:p>
        </p:txBody>
      </p:sp>
      <p:sp>
        <p:nvSpPr>
          <p:cNvPr id="3" name="Объект 2">
            <a:extLst>
              <a:ext uri="{FF2B5EF4-FFF2-40B4-BE49-F238E27FC236}">
                <a16:creationId xmlns:a16="http://schemas.microsoft.com/office/drawing/2014/main" id="{4223CC53-DEF5-4617-80E2-E90FDD15603C}"/>
              </a:ext>
            </a:extLst>
          </p:cNvPr>
          <p:cNvSpPr>
            <a:spLocks noGrp="1"/>
          </p:cNvSpPr>
          <p:nvPr>
            <p:ph idx="1"/>
          </p:nvPr>
        </p:nvSpPr>
        <p:spPr>
          <a:xfrm>
            <a:off x="568547" y="1961572"/>
            <a:ext cx="10954865" cy="4194272"/>
          </a:xfrm>
        </p:spPr>
        <p:txBody>
          <a:bodyPr>
            <a:normAutofit fontScale="92500" lnSpcReduction="20000"/>
          </a:bodyPr>
          <a:lstStyle/>
          <a:p>
            <a:pPr algn="just">
              <a:lnSpc>
                <a:spcPct val="107000"/>
              </a:lnSpc>
              <a:spcAft>
                <a:spcPts val="800"/>
              </a:spcAft>
            </a:pPr>
            <a:r>
              <a:rPr lang="ru-RU" dirty="0" err="1">
                <a:latin typeface="Times New Roman" panose="02020603050405020304" pitchFamily="18" charset="0"/>
                <a:cs typeface="Times New Roman" panose="02020603050405020304" pitchFamily="18" charset="0"/>
              </a:rPr>
              <a:t>Автокодировщики</a:t>
            </a:r>
            <a:r>
              <a:rPr lang="ru-RU" dirty="0">
                <a:latin typeface="Times New Roman" panose="02020603050405020304" pitchFamily="18" charset="0"/>
                <a:cs typeface="Times New Roman" panose="02020603050405020304" pitchFamily="18" charset="0"/>
              </a:rPr>
              <a:t> помогают нам кодировать данные, ну, автоматически. </a:t>
            </a:r>
            <a:r>
              <a:rPr lang="ru-RU" dirty="0" err="1">
                <a:latin typeface="Times New Roman" panose="02020603050405020304" pitchFamily="18" charset="0"/>
                <a:cs typeface="Times New Roman" panose="02020603050405020304" pitchFamily="18" charset="0"/>
              </a:rPr>
              <a:t>Автокодировщики</a:t>
            </a:r>
            <a:r>
              <a:rPr lang="ru-RU" dirty="0">
                <a:latin typeface="Times New Roman" panose="02020603050405020304" pitchFamily="18" charset="0"/>
                <a:cs typeface="Times New Roman" panose="02020603050405020304" pitchFamily="18" charset="0"/>
              </a:rPr>
              <a:t> состоят из двух частей: кодировщика и декодера. </a:t>
            </a:r>
          </a:p>
          <a:p>
            <a:pPr algn="just">
              <a:lnSpc>
                <a:spcPct val="107000"/>
              </a:lnSpc>
              <a:spcAft>
                <a:spcPts val="800"/>
              </a:spcAft>
            </a:pPr>
            <a:r>
              <a:rPr lang="ru-RU" dirty="0">
                <a:latin typeface="Times New Roman" panose="02020603050405020304" pitchFamily="18" charset="0"/>
                <a:cs typeface="Times New Roman" panose="02020603050405020304" pitchFamily="18" charset="0"/>
              </a:rPr>
              <a:t>Для целей этого объяснения рассмотрим один пример использования: сжатие. Представьте, что вы пишете письмо о своей карьере инженера по машинному обучению. У вас есть всего одна страница, чтобы объяснить все, что вы делаете, так, чтобы было понятно. </a:t>
            </a:r>
            <a:r>
              <a:rPr lang="kk-KZ" dirty="0">
                <a:latin typeface="Times New Roman" panose="02020603050405020304" pitchFamily="18" charset="0"/>
                <a:cs typeface="Times New Roman" panose="02020603050405020304" pitchFamily="18" charset="0"/>
              </a:rPr>
              <a:t>Теперь представьте</a:t>
            </a:r>
            <a:r>
              <a:rPr lang="ru-RU" dirty="0">
                <a:latin typeface="Times New Roman" panose="02020603050405020304" pitchFamily="18" charset="0"/>
                <a:cs typeface="Times New Roman" panose="02020603050405020304" pitchFamily="18" charset="0"/>
              </a:rPr>
              <a:t>, что вам нужно объяснить это кому, кто забывает информацию. Теперь вам нужно объяснить всю терминологию. </a:t>
            </a:r>
          </a:p>
          <a:p>
            <a:pPr algn="just">
              <a:lnSpc>
                <a:spcPct val="107000"/>
              </a:lnSpc>
              <a:spcAft>
                <a:spcPts val="800"/>
              </a:spcAft>
            </a:pPr>
            <a:r>
              <a:rPr lang="ru-RU" dirty="0">
                <a:latin typeface="Times New Roman" panose="02020603050405020304" pitchFamily="18" charset="0"/>
                <a:cs typeface="Times New Roman" panose="02020603050405020304" pitchFamily="18" charset="0"/>
              </a:rPr>
              <a:t>Например, они все еще могут читать и понимать основные вещи в вашем письме, такие как описание того, что делала ваша кошка, но понятие инженера по машинному обучению может быть им чуждо. </a:t>
            </a:r>
          </a:p>
          <a:p>
            <a:pPr algn="just">
              <a:lnSpc>
                <a:spcPct val="107000"/>
              </a:lnSpc>
              <a:spcAft>
                <a:spcPts val="800"/>
              </a:spcAft>
            </a:pPr>
            <a:r>
              <a:rPr lang="ru-RU" dirty="0">
                <a:latin typeface="Times New Roman" panose="02020603050405020304" pitchFamily="18" charset="0"/>
                <a:cs typeface="Times New Roman" panose="02020603050405020304" pitchFamily="18" charset="0"/>
              </a:rPr>
              <a:t>Другими словами, их изученные преобразования из латентного пространства z в x* были случайно инициализированы. Сначала необходимо переучить эти ментальные структуры в их головах, прежде чем вы сможете что-либо объяснить. </a:t>
            </a:r>
          </a:p>
          <a:p>
            <a:pPr algn="just">
              <a:lnSpc>
                <a:spcPct val="107000"/>
              </a:lnSpc>
              <a:spcAft>
                <a:spcPts val="800"/>
              </a:spcAft>
            </a:pPr>
            <a:r>
              <a:rPr lang="ru-RU" dirty="0">
                <a:latin typeface="Times New Roman" panose="02020603050405020304" pitchFamily="18" charset="0"/>
                <a:cs typeface="Times New Roman" panose="02020603050405020304" pitchFamily="18" charset="0"/>
              </a:rPr>
              <a:t>Необходимо обучить их </a:t>
            </a:r>
            <a:r>
              <a:rPr lang="ru-RU" dirty="0" err="1">
                <a:latin typeface="Times New Roman" panose="02020603050405020304" pitchFamily="18" charset="0"/>
                <a:cs typeface="Times New Roman" panose="02020603050405020304" pitchFamily="18" charset="0"/>
              </a:rPr>
              <a:t>автокодировщик</a:t>
            </a:r>
            <a:r>
              <a:rPr lang="ru-RU" dirty="0">
                <a:latin typeface="Times New Roman" panose="02020603050405020304" pitchFamily="18" charset="0"/>
                <a:cs typeface="Times New Roman" panose="02020603050405020304" pitchFamily="18" charset="0"/>
              </a:rPr>
              <a:t>, передавая им понятия x, и проверяя, смогут ли они воспроизвести их (x*) обратно вам осмысленным образом. Таким образом, вы сможете измерить их ошибку, называемую ошибкой реконструкции (|| x – x* ||).</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37118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C85F9A-CD29-0FAF-1891-1AA1B75AF338}"/>
              </a:ext>
            </a:extLst>
          </p:cNvPr>
          <p:cNvSpPr>
            <a:spLocks noGrp="1"/>
          </p:cNvSpPr>
          <p:nvPr>
            <p:ph type="title"/>
          </p:nvPr>
        </p:nvSpPr>
        <p:spPr/>
        <p:txBody>
          <a:bodyPr/>
          <a:lstStyle/>
          <a:p>
            <a:pPr algn="ctr"/>
            <a:r>
              <a:rPr lang="ru-RU" dirty="0" err="1">
                <a:solidFill>
                  <a:srgbClr val="FFC000"/>
                </a:solidFill>
              </a:rPr>
              <a:t>Программны</a:t>
            </a:r>
            <a:r>
              <a:rPr lang="kk-KZ" dirty="0">
                <a:solidFill>
                  <a:srgbClr val="FFC000"/>
                </a:solidFill>
              </a:rPr>
              <a:t>й</a:t>
            </a:r>
            <a:r>
              <a:rPr lang="ru-RU" dirty="0">
                <a:solidFill>
                  <a:srgbClr val="FFC000"/>
                </a:solidFill>
              </a:rPr>
              <a:t> код</a:t>
            </a:r>
            <a:endParaRPr lang="ru-RU" dirty="0"/>
          </a:p>
        </p:txBody>
      </p:sp>
      <p:sp>
        <p:nvSpPr>
          <p:cNvPr id="3" name="Объект 2">
            <a:extLst>
              <a:ext uri="{FF2B5EF4-FFF2-40B4-BE49-F238E27FC236}">
                <a16:creationId xmlns:a16="http://schemas.microsoft.com/office/drawing/2014/main" id="{8517B585-B28A-317A-00FA-96ECF482C1F1}"/>
              </a:ext>
            </a:extLst>
          </p:cNvPr>
          <p:cNvSpPr>
            <a:spLocks noGrp="1"/>
          </p:cNvSpPr>
          <p:nvPr>
            <p:ph idx="1"/>
          </p:nvPr>
        </p:nvSpPr>
        <p:spPr>
          <a:xfrm>
            <a:off x="581193" y="1948226"/>
            <a:ext cx="11029615" cy="2520899"/>
          </a:xfrm>
        </p:spPr>
        <p:txBody>
          <a:bodyPr>
            <a:normAutofit fontScale="92500" lnSpcReduction="20000"/>
          </a:bodyPr>
          <a:lstStyle/>
          <a:p>
            <a:r>
              <a:rPr lang="ru-RU" dirty="0">
                <a:latin typeface="Times New Roman" panose="02020603050405020304" pitchFamily="18" charset="0"/>
                <a:cs typeface="Times New Roman" panose="02020603050405020304" pitchFamily="18" charset="0"/>
              </a:rPr>
              <a:t>Вкратце, мы просто объявим каждый слой, указав предыдущий вход в качестве второй группы аргументов после основных аргументов. Например, слой h принимает x в качестве входных данных. В конце, когда мы скомпилируем модель и укажем, где она начинается (x) и где заканчивается ([</a:t>
            </a:r>
            <a:r>
              <a:rPr lang="ru-RU" dirty="0" err="1">
                <a:latin typeface="Times New Roman" panose="02020603050405020304" pitchFamily="18" charset="0"/>
                <a:cs typeface="Times New Roman" panose="02020603050405020304" pitchFamily="18" charset="0"/>
              </a:rPr>
              <a:t>z_mean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z_log_var</a:t>
            </a:r>
            <a:r>
              <a:rPr lang="ru-RU" dirty="0">
                <a:latin typeface="Times New Roman" panose="02020603050405020304" pitchFamily="18" charset="0"/>
                <a:cs typeface="Times New Roman" panose="02020603050405020304" pitchFamily="18" charset="0"/>
              </a:rPr>
              <a:t> и z]), </a:t>
            </a:r>
            <a:r>
              <a:rPr lang="ru-RU" dirty="0" err="1">
                <a:latin typeface="Times New Roman" panose="02020603050405020304" pitchFamily="18" charset="0"/>
                <a:cs typeface="Times New Roman" panose="02020603050405020304" pitchFamily="18" charset="0"/>
              </a:rPr>
              <a:t>Keras</a:t>
            </a:r>
            <a:r>
              <a:rPr lang="ru-RU" dirty="0">
                <a:latin typeface="Times New Roman" panose="02020603050405020304" pitchFamily="18" charset="0"/>
                <a:cs typeface="Times New Roman" panose="02020603050405020304" pitchFamily="18" charset="0"/>
              </a:rPr>
              <a:t> поймет, как связаны между собой начальные входные данные и конечный список выходных данных. Помните из диаграмм, что z — это наше латентное пространство, которое в данном случае представляет собой нормальное распределение, определяемое средним значением и дисперсией.</a:t>
            </a:r>
          </a:p>
          <a:p>
            <a:r>
              <a:rPr lang="ru-RU" dirty="0">
                <a:latin typeface="Times New Roman" panose="02020603050405020304" pitchFamily="18" charset="0"/>
                <a:cs typeface="Times New Roman" panose="02020603050405020304" pitchFamily="18" charset="0"/>
              </a:rPr>
              <a:t>Теперь начинается сложная часть, где мы выбираем значения из латентного пространства, а затем передаем эту информацию декодеру. Но давайте немного подумаем, как связаны </a:t>
            </a:r>
            <a:r>
              <a:rPr lang="ru-RU" dirty="0" err="1">
                <a:latin typeface="Times New Roman" panose="02020603050405020304" pitchFamily="18" charset="0"/>
                <a:cs typeface="Times New Roman" panose="02020603050405020304" pitchFamily="18" charset="0"/>
              </a:rPr>
              <a:t>z_mean</a:t>
            </a:r>
            <a:r>
              <a:rPr lang="ru-RU" dirty="0">
                <a:latin typeface="Times New Roman" panose="02020603050405020304" pitchFamily="18" charset="0"/>
                <a:cs typeface="Times New Roman" panose="02020603050405020304" pitchFamily="18" charset="0"/>
              </a:rPr>
              <a:t> и </a:t>
            </a:r>
            <a:r>
              <a:rPr lang="ru-RU" dirty="0" err="1">
                <a:latin typeface="Times New Roman" panose="02020603050405020304" pitchFamily="18" charset="0"/>
                <a:cs typeface="Times New Roman" panose="02020603050405020304" pitchFamily="18" charset="0"/>
              </a:rPr>
              <a:t>z_log_var</a:t>
            </a:r>
            <a:r>
              <a:rPr lang="ru-RU" dirty="0">
                <a:latin typeface="Times New Roman" panose="02020603050405020304" pitchFamily="18" charset="0"/>
                <a:cs typeface="Times New Roman" panose="02020603050405020304" pitchFamily="18" charset="0"/>
              </a:rPr>
              <a:t>: они оба соединены с h плотным слоем из двух узлов, которые являются определяющими характеристиками нормального распределения: средним значением и дисперсией. Предшествующая функция выборки реализована, как показано в следующем листинге.</a:t>
            </a:r>
          </a:p>
        </p:txBody>
      </p:sp>
      <p:pic>
        <p:nvPicPr>
          <p:cNvPr id="5" name="Рисунок 4">
            <a:extLst>
              <a:ext uri="{FF2B5EF4-FFF2-40B4-BE49-F238E27FC236}">
                <a16:creationId xmlns:a16="http://schemas.microsoft.com/office/drawing/2014/main" id="{4A4427D7-1CE9-1291-3789-7D092D62575A}"/>
              </a:ext>
            </a:extLst>
          </p:cNvPr>
          <p:cNvPicPr>
            <a:picLocks noChangeAspect="1"/>
          </p:cNvPicPr>
          <p:nvPr/>
        </p:nvPicPr>
        <p:blipFill>
          <a:blip r:embed="rId2"/>
          <a:stretch>
            <a:fillRect/>
          </a:stretch>
        </p:blipFill>
        <p:spPr>
          <a:xfrm>
            <a:off x="581192" y="4435357"/>
            <a:ext cx="5020376" cy="811192"/>
          </a:xfrm>
          <a:prstGeom prst="rect">
            <a:avLst/>
          </a:prstGeom>
        </p:spPr>
      </p:pic>
      <p:pic>
        <p:nvPicPr>
          <p:cNvPr id="6" name="Рисунок 5">
            <a:extLst>
              <a:ext uri="{FF2B5EF4-FFF2-40B4-BE49-F238E27FC236}">
                <a16:creationId xmlns:a16="http://schemas.microsoft.com/office/drawing/2014/main" id="{4B2031FD-087C-8877-9ABE-535096251BC3}"/>
              </a:ext>
            </a:extLst>
          </p:cNvPr>
          <p:cNvPicPr>
            <a:picLocks noChangeAspect="1"/>
          </p:cNvPicPr>
          <p:nvPr/>
        </p:nvPicPr>
        <p:blipFill>
          <a:blip r:embed="rId3"/>
          <a:stretch>
            <a:fillRect/>
          </a:stretch>
        </p:blipFill>
        <p:spPr>
          <a:xfrm>
            <a:off x="527133" y="5246549"/>
            <a:ext cx="5020376" cy="1228896"/>
          </a:xfrm>
          <a:prstGeom prst="rect">
            <a:avLst/>
          </a:prstGeom>
        </p:spPr>
      </p:pic>
      <p:pic>
        <p:nvPicPr>
          <p:cNvPr id="7" name="Рисунок 6">
            <a:extLst>
              <a:ext uri="{FF2B5EF4-FFF2-40B4-BE49-F238E27FC236}">
                <a16:creationId xmlns:a16="http://schemas.microsoft.com/office/drawing/2014/main" id="{9E400390-81F6-2583-5253-56C0AE1436A0}"/>
              </a:ext>
            </a:extLst>
          </p:cNvPr>
          <p:cNvPicPr>
            <a:picLocks noChangeAspect="1"/>
          </p:cNvPicPr>
          <p:nvPr/>
        </p:nvPicPr>
        <p:blipFill>
          <a:blip r:embed="rId4"/>
          <a:stretch>
            <a:fillRect/>
          </a:stretch>
        </p:blipFill>
        <p:spPr>
          <a:xfrm>
            <a:off x="5691035" y="4162151"/>
            <a:ext cx="6046313" cy="842228"/>
          </a:xfrm>
          <a:prstGeom prst="rect">
            <a:avLst/>
          </a:prstGeom>
        </p:spPr>
      </p:pic>
      <p:pic>
        <p:nvPicPr>
          <p:cNvPr id="8" name="Рисунок 7">
            <a:extLst>
              <a:ext uri="{FF2B5EF4-FFF2-40B4-BE49-F238E27FC236}">
                <a16:creationId xmlns:a16="http://schemas.microsoft.com/office/drawing/2014/main" id="{8067FEB4-CC94-A403-0627-B8D9844D4801}"/>
              </a:ext>
            </a:extLst>
          </p:cNvPr>
          <p:cNvPicPr>
            <a:picLocks noChangeAspect="1"/>
          </p:cNvPicPr>
          <p:nvPr/>
        </p:nvPicPr>
        <p:blipFill>
          <a:blip r:embed="rId5"/>
          <a:stretch>
            <a:fillRect/>
          </a:stretch>
        </p:blipFill>
        <p:spPr>
          <a:xfrm>
            <a:off x="5691035" y="5009589"/>
            <a:ext cx="4230885" cy="1789990"/>
          </a:xfrm>
          <a:prstGeom prst="rect">
            <a:avLst/>
          </a:prstGeom>
        </p:spPr>
      </p:pic>
    </p:spTree>
    <p:extLst>
      <p:ext uri="{BB962C8B-B14F-4D97-AF65-F5344CB8AC3E}">
        <p14:creationId xmlns:p14="http://schemas.microsoft.com/office/powerpoint/2010/main" val="36484058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9665F5-938B-7EE0-B7DC-426A0660F6C0}"/>
              </a:ext>
            </a:extLst>
          </p:cNvPr>
          <p:cNvSpPr>
            <a:spLocks noGrp="1"/>
          </p:cNvSpPr>
          <p:nvPr>
            <p:ph type="title"/>
          </p:nvPr>
        </p:nvSpPr>
        <p:spPr/>
        <p:txBody>
          <a:bodyPr/>
          <a:lstStyle/>
          <a:p>
            <a:pPr algn="ctr"/>
            <a:r>
              <a:rPr lang="ru-RU" dirty="0" err="1">
                <a:solidFill>
                  <a:srgbClr val="FFC000"/>
                </a:solidFill>
              </a:rPr>
              <a:t>Программны</a:t>
            </a:r>
            <a:r>
              <a:rPr lang="kk-KZ" dirty="0">
                <a:solidFill>
                  <a:srgbClr val="FFC000"/>
                </a:solidFill>
              </a:rPr>
              <a:t>й</a:t>
            </a:r>
            <a:r>
              <a:rPr lang="ru-RU" dirty="0">
                <a:solidFill>
                  <a:srgbClr val="FFC000"/>
                </a:solidFill>
              </a:rPr>
              <a:t> код</a:t>
            </a:r>
            <a:endParaRPr lang="ru-RU" dirty="0"/>
          </a:p>
        </p:txBody>
      </p:sp>
      <p:sp>
        <p:nvSpPr>
          <p:cNvPr id="3" name="Объект 2">
            <a:extLst>
              <a:ext uri="{FF2B5EF4-FFF2-40B4-BE49-F238E27FC236}">
                <a16:creationId xmlns:a16="http://schemas.microsoft.com/office/drawing/2014/main" id="{870137D4-24D2-FF1F-52C4-3AA33B46110C}"/>
              </a:ext>
            </a:extLst>
          </p:cNvPr>
          <p:cNvSpPr>
            <a:spLocks noGrp="1"/>
          </p:cNvSpPr>
          <p:nvPr>
            <p:ph idx="1"/>
          </p:nvPr>
        </p:nvSpPr>
        <p:spPr>
          <a:xfrm>
            <a:off x="581192" y="2180496"/>
            <a:ext cx="11029615" cy="1451225"/>
          </a:xfrm>
        </p:spPr>
        <p:txBody>
          <a:bodyPr/>
          <a:lstStyle/>
          <a:p>
            <a:r>
              <a:rPr lang="ru-RU" dirty="0">
                <a:latin typeface="Times New Roman" panose="02020603050405020304" pitchFamily="18" charset="0"/>
                <a:cs typeface="Times New Roman" panose="02020603050405020304" pitchFamily="18" charset="0"/>
              </a:rPr>
              <a:t>Мы нормализуем данные и преобразуем обучающий и тестовый наборы в один массив длиной 784 цифры на каждый пример вместо матрицы 28 × 28. Затем мы применяем функцию подгонки, используя перемешивание для получения реалистичного (неупорядоченного) набора данных. Мы также используем данные валидации для отслеживания прогресса в процессе обучения:</a:t>
            </a:r>
          </a:p>
        </p:txBody>
      </p:sp>
      <p:pic>
        <p:nvPicPr>
          <p:cNvPr id="4" name="Рисунок 3">
            <a:extLst>
              <a:ext uri="{FF2B5EF4-FFF2-40B4-BE49-F238E27FC236}">
                <a16:creationId xmlns:a16="http://schemas.microsoft.com/office/drawing/2014/main" id="{72074961-C772-FE3A-DF35-D088A65B0FB3}"/>
              </a:ext>
            </a:extLst>
          </p:cNvPr>
          <p:cNvPicPr>
            <a:picLocks noChangeAspect="1"/>
          </p:cNvPicPr>
          <p:nvPr/>
        </p:nvPicPr>
        <p:blipFill>
          <a:blip r:embed="rId2"/>
          <a:stretch>
            <a:fillRect/>
          </a:stretch>
        </p:blipFill>
        <p:spPr>
          <a:xfrm>
            <a:off x="4309812" y="3640893"/>
            <a:ext cx="3572374" cy="2514951"/>
          </a:xfrm>
          <a:prstGeom prst="rect">
            <a:avLst/>
          </a:prstGeom>
        </p:spPr>
      </p:pic>
    </p:spTree>
    <p:extLst>
      <p:ext uri="{BB962C8B-B14F-4D97-AF65-F5344CB8AC3E}">
        <p14:creationId xmlns:p14="http://schemas.microsoft.com/office/powerpoint/2010/main" val="40686940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915823-CEB4-4002-B506-B34EB950C409}"/>
              </a:ext>
            </a:extLst>
          </p:cNvPr>
          <p:cNvSpPr>
            <a:spLocks noGrp="1"/>
          </p:cNvSpPr>
          <p:nvPr>
            <p:ph type="title"/>
          </p:nvPr>
        </p:nvSpPr>
        <p:spPr/>
        <p:txBody>
          <a:bodyPr/>
          <a:lstStyle/>
          <a:p>
            <a:endParaRPr lang="ru-RU" dirty="0"/>
          </a:p>
        </p:txBody>
      </p:sp>
      <p:sp>
        <p:nvSpPr>
          <p:cNvPr id="4" name="Объект 3">
            <a:extLst>
              <a:ext uri="{FF2B5EF4-FFF2-40B4-BE49-F238E27FC236}">
                <a16:creationId xmlns:a16="http://schemas.microsoft.com/office/drawing/2014/main" id="{6ED8923C-6D9B-49BC-9FB1-F4BE058255A1}"/>
              </a:ext>
            </a:extLst>
          </p:cNvPr>
          <p:cNvSpPr>
            <a:spLocks noGrp="1"/>
          </p:cNvSpPr>
          <p:nvPr>
            <p:ph sz="half" idx="2"/>
          </p:nvPr>
        </p:nvSpPr>
        <p:spPr>
          <a:xfrm>
            <a:off x="581193" y="2205012"/>
            <a:ext cx="11029616" cy="3923330"/>
          </a:xfrm>
        </p:spPr>
        <p:txBody>
          <a:bodyPr/>
          <a:lstStyle/>
          <a:p>
            <a:pPr algn="ctr"/>
            <a:endParaRPr lang="en-US" dirty="0"/>
          </a:p>
          <a:p>
            <a:pPr algn="ctr"/>
            <a:endParaRPr lang="en-US" dirty="0"/>
          </a:p>
          <a:p>
            <a:pPr algn="ctr"/>
            <a:endParaRPr lang="en-US" dirty="0"/>
          </a:p>
          <a:p>
            <a:pPr marL="0" indent="0" algn="ctr">
              <a:buNone/>
            </a:pPr>
            <a:r>
              <a:rPr lang="kk-KZ" sz="3600" dirty="0">
                <a:solidFill>
                  <a:srgbClr val="7030A0"/>
                </a:solidFill>
              </a:rPr>
              <a:t>СПАСИБО ЗА ВНИМАНИЕ</a:t>
            </a:r>
            <a:r>
              <a:rPr lang="en-US" sz="3600" dirty="0">
                <a:solidFill>
                  <a:srgbClr val="7030A0"/>
                </a:solidFill>
              </a:rPr>
              <a:t>!!!</a:t>
            </a:r>
            <a:endParaRPr lang="ru-RU" sz="3600" dirty="0">
              <a:solidFill>
                <a:srgbClr val="7030A0"/>
              </a:solidFill>
            </a:endParaRPr>
          </a:p>
        </p:txBody>
      </p:sp>
    </p:spTree>
    <p:extLst>
      <p:ext uri="{BB962C8B-B14F-4D97-AF65-F5344CB8AC3E}">
        <p14:creationId xmlns:p14="http://schemas.microsoft.com/office/powerpoint/2010/main" val="4245694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17F9CD-B602-C7A9-E261-CF93A494C25D}"/>
              </a:ext>
            </a:extLst>
          </p:cNvPr>
          <p:cNvSpPr>
            <a:spLocks noGrp="1"/>
          </p:cNvSpPr>
          <p:nvPr>
            <p:ph type="title"/>
          </p:nvPr>
        </p:nvSpPr>
        <p:spPr/>
        <p:txBody>
          <a:bodyPr/>
          <a:lstStyle/>
          <a:p>
            <a:pPr algn="ctr"/>
            <a:r>
              <a:rPr lang="ru-RU" dirty="0" err="1">
                <a:solidFill>
                  <a:srgbClr val="FFC000"/>
                </a:solidFill>
              </a:rPr>
              <a:t>автоэнкодеры</a:t>
            </a:r>
            <a:endParaRPr lang="ru-RU" dirty="0"/>
          </a:p>
        </p:txBody>
      </p:sp>
      <p:sp>
        <p:nvSpPr>
          <p:cNvPr id="3" name="Объект 2">
            <a:extLst>
              <a:ext uri="{FF2B5EF4-FFF2-40B4-BE49-F238E27FC236}">
                <a16:creationId xmlns:a16="http://schemas.microsoft.com/office/drawing/2014/main" id="{209E02F3-83CB-FA89-6BA3-FA54AA8EF018}"/>
              </a:ext>
            </a:extLst>
          </p:cNvPr>
          <p:cNvSpPr>
            <a:spLocks noGrp="1"/>
          </p:cNvSpPr>
          <p:nvPr>
            <p:ph idx="1"/>
          </p:nvPr>
        </p:nvSpPr>
        <p:spPr/>
        <p:txBody>
          <a:bodyPr/>
          <a:lstStyle/>
          <a:p>
            <a:r>
              <a:rPr lang="ru-RU" dirty="0">
                <a:latin typeface="Times New Roman" panose="02020603050405020304" pitchFamily="18" charset="0"/>
                <a:cs typeface="Times New Roman" panose="02020603050405020304" pitchFamily="18" charset="0"/>
              </a:rPr>
              <a:t>По сути, мы ежедневно сжимаем данные — или информацию — чтобы не тратить уйму времени на объяснение известных понятий. Человеческое общение изобилует </a:t>
            </a:r>
            <a:r>
              <a:rPr lang="ru-RU" dirty="0" err="1">
                <a:latin typeface="Times New Roman" panose="02020603050405020304" pitchFamily="18" charset="0"/>
                <a:cs typeface="Times New Roman" panose="02020603050405020304" pitchFamily="18" charset="0"/>
              </a:rPr>
              <a:t>автокодировщиками</a:t>
            </a:r>
            <a:r>
              <a:rPr lang="ru-RU" dirty="0">
                <a:latin typeface="Times New Roman" panose="02020603050405020304" pitchFamily="18" charset="0"/>
                <a:cs typeface="Times New Roman" panose="02020603050405020304" pitchFamily="18" charset="0"/>
              </a:rPr>
              <a:t>, но они зависят от контекста: то, что мы объясняем одним людям, нам не нужно объяснять нашим коллегам-инженерам, например, что такое модель машинного обучения. Поэтому некоторые человеческие «латентные пространства» более уместны, чем другие, в зависимости от контекста. Мы можем просто перейти к краткому представлению, которое их </a:t>
            </a:r>
            <a:r>
              <a:rPr lang="ru-RU" dirty="0" err="1">
                <a:latin typeface="Times New Roman" panose="02020603050405020304" pitchFamily="18" charset="0"/>
                <a:cs typeface="Times New Roman" panose="02020603050405020304" pitchFamily="18" charset="0"/>
              </a:rPr>
              <a:t>автокодировщик</a:t>
            </a:r>
            <a:r>
              <a:rPr lang="ru-RU" dirty="0">
                <a:latin typeface="Times New Roman" panose="02020603050405020304" pitchFamily="18" charset="0"/>
                <a:cs typeface="Times New Roman" panose="02020603050405020304" pitchFamily="18" charset="0"/>
              </a:rPr>
              <a:t> уже поймет.</a:t>
            </a:r>
          </a:p>
        </p:txBody>
      </p:sp>
    </p:spTree>
    <p:extLst>
      <p:ext uri="{BB962C8B-B14F-4D97-AF65-F5344CB8AC3E}">
        <p14:creationId xmlns:p14="http://schemas.microsoft.com/office/powerpoint/2010/main" val="2913574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E0D730-082A-FD1E-3A32-8C746A724303}"/>
              </a:ext>
            </a:extLst>
          </p:cNvPr>
          <p:cNvSpPr>
            <a:spLocks noGrp="1"/>
          </p:cNvSpPr>
          <p:nvPr>
            <p:ph type="title"/>
          </p:nvPr>
        </p:nvSpPr>
        <p:spPr/>
        <p:txBody>
          <a:bodyPr/>
          <a:lstStyle/>
          <a:p>
            <a:pPr algn="ctr"/>
            <a:r>
              <a:rPr lang="ru-RU" dirty="0" err="1">
                <a:solidFill>
                  <a:srgbClr val="FFC000"/>
                </a:solidFill>
              </a:rPr>
              <a:t>автоэнкодеры</a:t>
            </a:r>
            <a:endParaRPr lang="ru-RU" dirty="0"/>
          </a:p>
        </p:txBody>
      </p:sp>
      <p:sp>
        <p:nvSpPr>
          <p:cNvPr id="3" name="Объект 2">
            <a:extLst>
              <a:ext uri="{FF2B5EF4-FFF2-40B4-BE49-F238E27FC236}">
                <a16:creationId xmlns:a16="http://schemas.microsoft.com/office/drawing/2014/main" id="{C85FF301-9C07-036E-D81E-82AD1ACEBEA6}"/>
              </a:ext>
            </a:extLst>
          </p:cNvPr>
          <p:cNvSpPr>
            <a:spLocks noGrp="1"/>
          </p:cNvSpPr>
          <p:nvPr>
            <p:ph idx="1"/>
          </p:nvPr>
        </p:nvSpPr>
        <p:spPr>
          <a:xfrm>
            <a:off x="581191" y="1982088"/>
            <a:ext cx="11029615" cy="1382213"/>
          </a:xfrm>
        </p:spPr>
        <p:txBody>
          <a:bodyPr/>
          <a:lstStyle/>
          <a:p>
            <a:r>
              <a:rPr lang="ru-RU" dirty="0"/>
              <a:t>Одно из ключевых отличий </a:t>
            </a:r>
            <a:r>
              <a:rPr lang="ru-RU" dirty="0" err="1"/>
              <a:t>автокодировщиков</a:t>
            </a:r>
            <a:r>
              <a:rPr lang="ru-RU" dirty="0"/>
              <a:t> заключается в том, что мы обучаем всю сеть целиком, используя одну функцию потерь, тогда как GAN-сети имеют разные функции потерь для генератора и дискриминатора. Давайте теперь рассмотрим, в каком контексте </a:t>
            </a:r>
            <a:r>
              <a:rPr lang="ru-RU" dirty="0" err="1"/>
              <a:t>автокодировщики</a:t>
            </a:r>
            <a:r>
              <a:rPr lang="ru-RU" dirty="0"/>
              <a:t> соотносятся с GAN-сетями.</a:t>
            </a:r>
          </a:p>
        </p:txBody>
      </p:sp>
      <p:pic>
        <p:nvPicPr>
          <p:cNvPr id="4" name="Рисунок 3">
            <a:extLst>
              <a:ext uri="{FF2B5EF4-FFF2-40B4-BE49-F238E27FC236}">
                <a16:creationId xmlns:a16="http://schemas.microsoft.com/office/drawing/2014/main" id="{00A6D92F-4D10-299A-E5B0-6B6E9CFBC128}"/>
              </a:ext>
            </a:extLst>
          </p:cNvPr>
          <p:cNvPicPr>
            <a:picLocks noChangeAspect="1"/>
          </p:cNvPicPr>
          <p:nvPr/>
        </p:nvPicPr>
        <p:blipFill>
          <a:blip r:embed="rId2"/>
          <a:stretch>
            <a:fillRect/>
          </a:stretch>
        </p:blipFill>
        <p:spPr>
          <a:xfrm>
            <a:off x="3538269" y="3074205"/>
            <a:ext cx="4626529" cy="3585387"/>
          </a:xfrm>
          <a:prstGeom prst="rect">
            <a:avLst/>
          </a:prstGeom>
        </p:spPr>
      </p:pic>
    </p:spTree>
    <p:extLst>
      <p:ext uri="{BB962C8B-B14F-4D97-AF65-F5344CB8AC3E}">
        <p14:creationId xmlns:p14="http://schemas.microsoft.com/office/powerpoint/2010/main" val="3527588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CC831E-BBAE-49DE-2B42-DDA69D1FF24A}"/>
              </a:ext>
            </a:extLst>
          </p:cNvPr>
          <p:cNvSpPr>
            <a:spLocks noGrp="1"/>
          </p:cNvSpPr>
          <p:nvPr>
            <p:ph type="title"/>
          </p:nvPr>
        </p:nvSpPr>
        <p:spPr/>
        <p:txBody>
          <a:bodyPr/>
          <a:lstStyle/>
          <a:p>
            <a:pPr algn="ctr"/>
            <a:r>
              <a:rPr lang="ru-RU" dirty="0">
                <a:solidFill>
                  <a:srgbClr val="FFC000"/>
                </a:solidFill>
              </a:rPr>
              <a:t>Структура </a:t>
            </a:r>
            <a:r>
              <a:rPr lang="ru-RU" dirty="0" err="1">
                <a:solidFill>
                  <a:srgbClr val="FFC000"/>
                </a:solidFill>
              </a:rPr>
              <a:t>автоэнкодеров</a:t>
            </a:r>
            <a:endParaRPr lang="ru-RU" dirty="0">
              <a:solidFill>
                <a:srgbClr val="FFC000"/>
              </a:solidFill>
            </a:endParaRPr>
          </a:p>
        </p:txBody>
      </p:sp>
      <p:sp>
        <p:nvSpPr>
          <p:cNvPr id="3" name="Объект 2">
            <a:extLst>
              <a:ext uri="{FF2B5EF4-FFF2-40B4-BE49-F238E27FC236}">
                <a16:creationId xmlns:a16="http://schemas.microsoft.com/office/drawing/2014/main" id="{8989FC80-4454-0731-2D27-E03D0E234F0B}"/>
              </a:ext>
            </a:extLst>
          </p:cNvPr>
          <p:cNvSpPr>
            <a:spLocks noGrp="1"/>
          </p:cNvSpPr>
          <p:nvPr>
            <p:ph idx="1"/>
          </p:nvPr>
        </p:nvSpPr>
        <p:spPr>
          <a:xfrm>
            <a:off x="581193" y="1835440"/>
            <a:ext cx="11029615" cy="1692764"/>
          </a:xfrm>
        </p:spPr>
        <p:txBody>
          <a:bodyPr/>
          <a:lstStyle/>
          <a:p>
            <a:pPr algn="l"/>
            <a:r>
              <a:rPr lang="ru-RU" dirty="0"/>
              <a:t>Рассматривая структуру </a:t>
            </a:r>
            <a:r>
              <a:rPr lang="ru-RU" dirty="0" err="1"/>
              <a:t>автокодировщика</a:t>
            </a:r>
            <a:r>
              <a:rPr lang="ru-RU" dirty="0"/>
              <a:t>, мы будем использовать изображения в качестве примера, но эта структура также применима и в других случаях. Как и многие достижения в машинном обучении, основная идея </a:t>
            </a:r>
            <a:r>
              <a:rPr lang="ru-RU" dirty="0" err="1"/>
              <a:t>автокодировщиков</a:t>
            </a:r>
            <a:r>
              <a:rPr lang="ru-RU" dirty="0"/>
              <a:t> интуитивно понятна и следует этим простым шагам, показанным на рисунке:</a:t>
            </a:r>
          </a:p>
        </p:txBody>
      </p:sp>
      <p:pic>
        <p:nvPicPr>
          <p:cNvPr id="4" name="Рисунок 3">
            <a:extLst>
              <a:ext uri="{FF2B5EF4-FFF2-40B4-BE49-F238E27FC236}">
                <a16:creationId xmlns:a16="http://schemas.microsoft.com/office/drawing/2014/main" id="{9E90606C-56C3-9584-E4BE-79C63D265578}"/>
              </a:ext>
            </a:extLst>
          </p:cNvPr>
          <p:cNvPicPr>
            <a:picLocks noChangeAspect="1"/>
          </p:cNvPicPr>
          <p:nvPr/>
        </p:nvPicPr>
        <p:blipFill>
          <a:blip r:embed="rId2"/>
          <a:stretch>
            <a:fillRect/>
          </a:stretch>
        </p:blipFill>
        <p:spPr>
          <a:xfrm>
            <a:off x="3695700" y="3008199"/>
            <a:ext cx="4800600" cy="3638550"/>
          </a:xfrm>
          <a:prstGeom prst="rect">
            <a:avLst/>
          </a:prstGeom>
        </p:spPr>
      </p:pic>
    </p:spTree>
    <p:extLst>
      <p:ext uri="{BB962C8B-B14F-4D97-AF65-F5344CB8AC3E}">
        <p14:creationId xmlns:p14="http://schemas.microsoft.com/office/powerpoint/2010/main" val="2599044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71AE4F-FD7A-E9C3-57B4-C14610CF28E8}"/>
              </a:ext>
            </a:extLst>
          </p:cNvPr>
          <p:cNvSpPr>
            <a:spLocks noGrp="1"/>
          </p:cNvSpPr>
          <p:nvPr>
            <p:ph type="title"/>
          </p:nvPr>
        </p:nvSpPr>
        <p:spPr/>
        <p:txBody>
          <a:bodyPr/>
          <a:lstStyle/>
          <a:p>
            <a:pPr algn="ctr"/>
            <a:r>
              <a:rPr lang="ru-RU" dirty="0">
                <a:solidFill>
                  <a:srgbClr val="FFC000"/>
                </a:solidFill>
              </a:rPr>
              <a:t>Структура </a:t>
            </a:r>
            <a:r>
              <a:rPr lang="ru-RU" dirty="0" err="1">
                <a:solidFill>
                  <a:srgbClr val="FFC000"/>
                </a:solidFill>
              </a:rPr>
              <a:t>автоэнкодеров</a:t>
            </a:r>
            <a:endParaRPr lang="ru-RU" dirty="0"/>
          </a:p>
        </p:txBody>
      </p:sp>
      <p:sp>
        <p:nvSpPr>
          <p:cNvPr id="3" name="Объект 2">
            <a:extLst>
              <a:ext uri="{FF2B5EF4-FFF2-40B4-BE49-F238E27FC236}">
                <a16:creationId xmlns:a16="http://schemas.microsoft.com/office/drawing/2014/main" id="{7CC2E110-4225-C4ED-6835-433204F4EEFA}"/>
              </a:ext>
            </a:extLst>
          </p:cNvPr>
          <p:cNvSpPr>
            <a:spLocks noGrp="1"/>
          </p:cNvSpPr>
          <p:nvPr>
            <p:ph idx="1"/>
          </p:nvPr>
        </p:nvSpPr>
        <p:spPr/>
        <p:txBody>
          <a:bodyPr/>
          <a:lstStyle/>
          <a:p>
            <a:r>
              <a:rPr lang="ru-RU" dirty="0"/>
              <a:t>Сеть кодировщика: Мы берем представление x (например, изображение), а затем уменьшаем размерность с y до z, используя обученный кодировщик (обычно, одно- или многослойную нейронную сеть).</a:t>
            </a:r>
          </a:p>
          <a:p>
            <a:r>
              <a:rPr lang="ru-RU" dirty="0"/>
              <a:t>Латентное пространство (z): В процессе обучения мы пытаемся определить, имеет ли латентное пространство какой-либо смысл. Латентное пространство обычно представляет собой меньшее измерение и выступает в качестве промежуточного шага. В этом представлении наших данных </a:t>
            </a:r>
            <a:r>
              <a:rPr lang="ru-RU" dirty="0" err="1"/>
              <a:t>автокодировщик</a:t>
            </a:r>
            <a:r>
              <a:rPr lang="ru-RU" dirty="0"/>
              <a:t> пытается «организовать свои мысли».</a:t>
            </a:r>
          </a:p>
          <a:p>
            <a:r>
              <a:rPr lang="ru-RU" dirty="0"/>
              <a:t>Сеть декодера: Мы восстанавливаем исходный объект в исходное измерение, используя декодер. Обычно это делается с помощью нейронной сети, которая является зеркальным отображением кодировщика. Это шаг от z к x*. Мы применяем обратный процесс кодирования, чтобы получить, например, восстановленный вектор длиной 784 пикселя (изображения 28 × 28) из вектора длиной 256 пикселей из латентного пространства.</a:t>
            </a:r>
          </a:p>
        </p:txBody>
      </p:sp>
    </p:spTree>
    <p:extLst>
      <p:ext uri="{BB962C8B-B14F-4D97-AF65-F5344CB8AC3E}">
        <p14:creationId xmlns:p14="http://schemas.microsoft.com/office/powerpoint/2010/main" val="4162295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156F09-4A6E-7141-AF9E-228D5A0787FE}"/>
              </a:ext>
            </a:extLst>
          </p:cNvPr>
          <p:cNvSpPr>
            <a:spLocks noGrp="1"/>
          </p:cNvSpPr>
          <p:nvPr>
            <p:ph type="title"/>
          </p:nvPr>
        </p:nvSpPr>
        <p:spPr/>
        <p:txBody>
          <a:bodyPr/>
          <a:lstStyle/>
          <a:p>
            <a:pPr algn="ctr"/>
            <a:r>
              <a:rPr lang="ru-RU" dirty="0">
                <a:solidFill>
                  <a:srgbClr val="FFC000"/>
                </a:solidFill>
              </a:rPr>
              <a:t>Обучение </a:t>
            </a:r>
            <a:r>
              <a:rPr lang="ru-RU" dirty="0" err="1">
                <a:solidFill>
                  <a:srgbClr val="FFC000"/>
                </a:solidFill>
              </a:rPr>
              <a:t>автоэнкодера</a:t>
            </a:r>
            <a:endParaRPr lang="ru-RU" dirty="0">
              <a:solidFill>
                <a:srgbClr val="FFC000"/>
              </a:solidFill>
            </a:endParaRPr>
          </a:p>
        </p:txBody>
      </p:sp>
      <p:sp>
        <p:nvSpPr>
          <p:cNvPr id="3" name="Объект 2">
            <a:extLst>
              <a:ext uri="{FF2B5EF4-FFF2-40B4-BE49-F238E27FC236}">
                <a16:creationId xmlns:a16="http://schemas.microsoft.com/office/drawing/2014/main" id="{472BDC7E-F30F-1696-E2CD-26172EEA5F5B}"/>
              </a:ext>
            </a:extLst>
          </p:cNvPr>
          <p:cNvSpPr>
            <a:spLocks noGrp="1"/>
          </p:cNvSpPr>
          <p:nvPr>
            <p:ph idx="1"/>
          </p:nvPr>
        </p:nvSpPr>
        <p:spPr/>
        <p:txBody>
          <a:bodyPr/>
          <a:lstStyle/>
          <a:p>
            <a:r>
              <a:rPr lang="ru-RU" dirty="0">
                <a:latin typeface="Times New Roman" panose="02020603050405020304" pitchFamily="18" charset="0"/>
                <a:cs typeface="Times New Roman" panose="02020603050405020304" pitchFamily="18" charset="0"/>
              </a:rPr>
              <a:t>Мы берем изображения x и пропускаем их через </a:t>
            </a:r>
            <a:r>
              <a:rPr lang="ru-RU" dirty="0" err="1">
                <a:latin typeface="Times New Roman" panose="02020603050405020304" pitchFamily="18" charset="0"/>
                <a:cs typeface="Times New Roman" panose="02020603050405020304" pitchFamily="18" charset="0"/>
              </a:rPr>
              <a:t>автокодировщик</a:t>
            </a:r>
            <a:r>
              <a:rPr lang="ru-RU" dirty="0">
                <a:latin typeface="Times New Roman" panose="02020603050405020304" pitchFamily="18" charset="0"/>
                <a:cs typeface="Times New Roman" panose="02020603050405020304" pitchFamily="18" charset="0"/>
              </a:rPr>
              <a:t>. </a:t>
            </a:r>
          </a:p>
          <a:p>
            <a:r>
              <a:rPr lang="ru-RU" dirty="0">
                <a:latin typeface="Times New Roman" panose="02020603050405020304" pitchFamily="18" charset="0"/>
                <a:cs typeface="Times New Roman" panose="02020603050405020304" pitchFamily="18" charset="0"/>
              </a:rPr>
              <a:t>Получаем на выходе x*, реконструкцию изображений. </a:t>
            </a:r>
          </a:p>
          <a:p>
            <a:r>
              <a:rPr lang="ru-RU" dirty="0">
                <a:latin typeface="Times New Roman" panose="02020603050405020304" pitchFamily="18" charset="0"/>
                <a:cs typeface="Times New Roman" panose="02020603050405020304" pitchFamily="18" charset="0"/>
              </a:rPr>
              <a:t>Измеряем ошибку реконструкции — разницу между x и x*. — Это делается с использованием расстояния (например, средней ошибки) между пикселями x и x*. — Это дает нам явную целевую функцию ( || x –x* || ), которую нужно оптимизировать с помощью варианта градиентного спуска.</a:t>
            </a:r>
          </a:p>
        </p:txBody>
      </p:sp>
    </p:spTree>
    <p:extLst>
      <p:ext uri="{BB962C8B-B14F-4D97-AF65-F5344CB8AC3E}">
        <p14:creationId xmlns:p14="http://schemas.microsoft.com/office/powerpoint/2010/main" val="3136272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F680E6-D47E-C660-3147-C797093020A0}"/>
              </a:ext>
            </a:extLst>
          </p:cNvPr>
          <p:cNvSpPr>
            <a:spLocks noGrp="1"/>
          </p:cNvSpPr>
          <p:nvPr>
            <p:ph type="title"/>
          </p:nvPr>
        </p:nvSpPr>
        <p:spPr>
          <a:xfrm>
            <a:off x="581192" y="702156"/>
            <a:ext cx="11029616" cy="919610"/>
          </a:xfrm>
        </p:spPr>
        <p:txBody>
          <a:bodyPr/>
          <a:lstStyle/>
          <a:p>
            <a:pPr algn="ctr"/>
            <a:r>
              <a:rPr lang="ru-RU" dirty="0">
                <a:solidFill>
                  <a:srgbClr val="FFC000"/>
                </a:solidFill>
              </a:rPr>
              <a:t>Использование </a:t>
            </a:r>
            <a:r>
              <a:rPr lang="ru-RU" dirty="0" err="1">
                <a:solidFill>
                  <a:srgbClr val="FFC000"/>
                </a:solidFill>
              </a:rPr>
              <a:t>автоэнкодеров</a:t>
            </a:r>
            <a:endParaRPr lang="ru-RU" dirty="0">
              <a:solidFill>
                <a:srgbClr val="FFC000"/>
              </a:solidFill>
            </a:endParaRPr>
          </a:p>
        </p:txBody>
      </p:sp>
      <p:sp>
        <p:nvSpPr>
          <p:cNvPr id="3" name="Объект 2">
            <a:extLst>
              <a:ext uri="{FF2B5EF4-FFF2-40B4-BE49-F238E27FC236}">
                <a16:creationId xmlns:a16="http://schemas.microsoft.com/office/drawing/2014/main" id="{0635B9E2-464A-80FB-CD58-C07CCCAD5AFA}"/>
              </a:ext>
            </a:extLst>
          </p:cNvPr>
          <p:cNvSpPr>
            <a:spLocks noGrp="1"/>
          </p:cNvSpPr>
          <p:nvPr>
            <p:ph idx="1"/>
          </p:nvPr>
        </p:nvSpPr>
        <p:spPr/>
        <p:txBody>
          <a:bodyPr/>
          <a:lstStyle/>
          <a:p>
            <a:r>
              <a:rPr lang="ru-RU" dirty="0">
                <a:latin typeface="Times New Roman" panose="02020603050405020304" pitchFamily="18" charset="0"/>
                <a:cs typeface="Times New Roman" panose="02020603050405020304" pitchFamily="18" charset="0"/>
              </a:rPr>
              <a:t>Прежде всего, мы получаем сжатие бесплатно! </a:t>
            </a:r>
          </a:p>
          <a:p>
            <a:r>
              <a:rPr lang="ru-RU" dirty="0">
                <a:latin typeface="Times New Roman" panose="02020603050405020304" pitchFamily="18" charset="0"/>
                <a:cs typeface="Times New Roman" panose="02020603050405020304" pitchFamily="18" charset="0"/>
              </a:rPr>
              <a:t>Это происходит потому, что промежуточный шаг (2) из ​​рисунка становится интеллектуально уменьшенным изображением или объектом в размерности латентного пространства. </a:t>
            </a:r>
          </a:p>
          <a:p>
            <a:r>
              <a:rPr lang="ru-RU" dirty="0">
                <a:latin typeface="Times New Roman" panose="02020603050405020304" pitchFamily="18" charset="0"/>
                <a:cs typeface="Times New Roman" panose="02020603050405020304" pitchFamily="18" charset="0"/>
              </a:rPr>
              <a:t>Обратите внимание, что теоретически это может быть на порядки меньше, чем исходный вход. Очевидно, что это не без потерь, но мы можем использовать этот побочный эффект, если хотим.</a:t>
            </a:r>
          </a:p>
          <a:p>
            <a:r>
              <a:rPr lang="ru-RU" dirty="0">
                <a:latin typeface="Times New Roman" panose="02020603050405020304" pitchFamily="18" charset="0"/>
                <a:cs typeface="Times New Roman" panose="02020603050405020304" pitchFamily="18" charset="0"/>
              </a:rPr>
              <a:t>Продолжая использовать латентное пространство, мы можем придумать множество практических применений, таких как </a:t>
            </a:r>
            <a:r>
              <a:rPr lang="ru-RU" dirty="0" err="1">
                <a:latin typeface="Times New Roman" panose="02020603050405020304" pitchFamily="18" charset="0"/>
                <a:cs typeface="Times New Roman" panose="02020603050405020304" pitchFamily="18" charset="0"/>
              </a:rPr>
              <a:t>одноклассовый</a:t>
            </a:r>
            <a:r>
              <a:rPr lang="ru-RU" dirty="0">
                <a:latin typeface="Times New Roman" panose="02020603050405020304" pitchFamily="18" charset="0"/>
                <a:cs typeface="Times New Roman" panose="02020603050405020304" pitchFamily="18" charset="0"/>
              </a:rPr>
              <a:t> классификатор (алгоритм обнаружения аномалий), где мы можем видеть элементы в уменьшенном, более </a:t>
            </a:r>
            <a:r>
              <a:rPr lang="ru-RU" dirty="0" err="1">
                <a:latin typeface="Times New Roman" panose="02020603050405020304" pitchFamily="18" charset="0"/>
                <a:cs typeface="Times New Roman" panose="02020603050405020304" pitchFamily="18" charset="0"/>
              </a:rPr>
              <a:t>быстродоступном</a:t>
            </a:r>
            <a:r>
              <a:rPr lang="ru-RU" dirty="0">
                <a:latin typeface="Times New Roman" panose="02020603050405020304" pitchFamily="18" charset="0"/>
                <a:cs typeface="Times New Roman" panose="02020603050405020304" pitchFamily="18" charset="0"/>
              </a:rPr>
              <a:t> для поиска латентном пространстве, чтобы проверить сходство с целевым классом. Это может работать в поиске (информационном поиске).</a:t>
            </a:r>
          </a:p>
        </p:txBody>
      </p:sp>
    </p:spTree>
    <p:extLst>
      <p:ext uri="{BB962C8B-B14F-4D97-AF65-F5344CB8AC3E}">
        <p14:creationId xmlns:p14="http://schemas.microsoft.com/office/powerpoint/2010/main" val="3066058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04ADAC-E23B-0820-4009-668E71827DBB}"/>
              </a:ext>
            </a:extLst>
          </p:cNvPr>
          <p:cNvSpPr>
            <a:spLocks noGrp="1"/>
          </p:cNvSpPr>
          <p:nvPr>
            <p:ph type="title"/>
          </p:nvPr>
        </p:nvSpPr>
        <p:spPr/>
        <p:txBody>
          <a:bodyPr/>
          <a:lstStyle/>
          <a:p>
            <a:pPr algn="ctr"/>
            <a:r>
              <a:rPr lang="ru-RU" dirty="0">
                <a:solidFill>
                  <a:srgbClr val="FFC000"/>
                </a:solidFill>
              </a:rPr>
              <a:t>Использование </a:t>
            </a:r>
            <a:r>
              <a:rPr lang="ru-RU" dirty="0" err="1">
                <a:solidFill>
                  <a:srgbClr val="FFC000"/>
                </a:solidFill>
              </a:rPr>
              <a:t>автоэнкодеров</a:t>
            </a:r>
            <a:endParaRPr lang="ru-RU" dirty="0"/>
          </a:p>
        </p:txBody>
      </p:sp>
      <p:sp>
        <p:nvSpPr>
          <p:cNvPr id="3" name="Объект 2">
            <a:extLst>
              <a:ext uri="{FF2B5EF4-FFF2-40B4-BE49-F238E27FC236}">
                <a16:creationId xmlns:a16="http://schemas.microsoft.com/office/drawing/2014/main" id="{867DB6A6-9251-C79D-38CD-E6C5C2553FD3}"/>
              </a:ext>
            </a:extLst>
          </p:cNvPr>
          <p:cNvSpPr>
            <a:spLocks noGrp="1"/>
          </p:cNvSpPr>
          <p:nvPr>
            <p:ph idx="1"/>
          </p:nvPr>
        </p:nvSpPr>
        <p:spPr>
          <a:xfrm>
            <a:off x="581192" y="2180496"/>
            <a:ext cx="11029615" cy="3875247"/>
          </a:xfrm>
        </p:spPr>
        <p:txBody>
          <a:bodyPr/>
          <a:lstStyle/>
          <a:p>
            <a:r>
              <a:rPr lang="ru-RU" dirty="0">
                <a:latin typeface="Times New Roman" panose="02020603050405020304" pitchFamily="18" charset="0"/>
                <a:cs typeface="Times New Roman" panose="02020603050405020304" pitchFamily="18" charset="0"/>
              </a:rPr>
              <a:t>Еще один вариант использования — шумоподавление или раскрашивание черно-белых изображений. Например, если у нас есть старая фотография или видео, или очень зашумленное.</a:t>
            </a:r>
          </a:p>
          <a:p>
            <a:r>
              <a:rPr lang="ru-RU" dirty="0">
                <a:latin typeface="Times New Roman" panose="02020603050405020304" pitchFamily="18" charset="0"/>
                <a:cs typeface="Times New Roman" panose="02020603050405020304" pitchFamily="18" charset="0"/>
              </a:rPr>
              <a:t>Например, снимки времен Второй мировой войны — мы можем уменьшить шум и добавить цвет. Отсюда и сходство с GAN, которые также, как правило, преуспевают в подобных приложениях. </a:t>
            </a:r>
          </a:p>
          <a:p>
            <a:r>
              <a:rPr lang="ru-RU" dirty="0">
                <a:latin typeface="Times New Roman" panose="02020603050405020304" pitchFamily="18" charset="0"/>
                <a:cs typeface="Times New Roman" panose="02020603050405020304" pitchFamily="18" charset="0"/>
              </a:rPr>
              <a:t>Некоторые архитектуры GAN, такие как BEGAN4, используют </a:t>
            </a:r>
            <a:r>
              <a:rPr lang="ru-RU" dirty="0" err="1">
                <a:latin typeface="Times New Roman" panose="02020603050405020304" pitchFamily="18" charset="0"/>
                <a:cs typeface="Times New Roman" panose="02020603050405020304" pitchFamily="18" charset="0"/>
              </a:rPr>
              <a:t>автокодировщики</a:t>
            </a:r>
            <a:r>
              <a:rPr lang="ru-RU" dirty="0">
                <a:latin typeface="Times New Roman" panose="02020603050405020304" pitchFamily="18" charset="0"/>
                <a:cs typeface="Times New Roman" panose="02020603050405020304" pitchFamily="18" charset="0"/>
              </a:rPr>
              <a:t> в качестве части своей архитектуры, чтобы помочь им стабилизировать обучение, что крайне важно, как вы узнаете позже.</a:t>
            </a:r>
          </a:p>
          <a:p>
            <a:r>
              <a:rPr lang="ru-RU" dirty="0">
                <a:latin typeface="Times New Roman" panose="02020603050405020304" pitchFamily="18" charset="0"/>
                <a:cs typeface="Times New Roman" panose="02020603050405020304" pitchFamily="18" charset="0"/>
              </a:rPr>
              <a:t>Обучение этих </a:t>
            </a:r>
            <a:r>
              <a:rPr lang="ru-RU" dirty="0" err="1">
                <a:latin typeface="Times New Roman" panose="02020603050405020304" pitchFamily="18" charset="0"/>
                <a:cs typeface="Times New Roman" panose="02020603050405020304" pitchFamily="18" charset="0"/>
              </a:rPr>
              <a:t>автокодировщиков</a:t>
            </a:r>
            <a:r>
              <a:rPr lang="ru-RU" dirty="0">
                <a:latin typeface="Times New Roman" panose="02020603050405020304" pitchFamily="18" charset="0"/>
                <a:cs typeface="Times New Roman" panose="02020603050405020304" pitchFamily="18" charset="0"/>
              </a:rPr>
              <a:t> не требует размеченных данных. Мы поговорим об этом, и о том, почему обучение без учителя так важно, в следующем разделе. Это значительно упрощает нашу жизнь, поскольку это только самообучение и не требует от нас поиска меток.</a:t>
            </a:r>
          </a:p>
        </p:txBody>
      </p:sp>
    </p:spTree>
    <p:extLst>
      <p:ext uri="{BB962C8B-B14F-4D97-AF65-F5344CB8AC3E}">
        <p14:creationId xmlns:p14="http://schemas.microsoft.com/office/powerpoint/2010/main" val="1071047471"/>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TM03457464[[fn=Дивиденд]]</Template>
  <TotalTime>915</TotalTime>
  <Words>2394</Words>
  <Application>Microsoft Office PowerPoint</Application>
  <PresentationFormat>Широкоэкранный</PresentationFormat>
  <Paragraphs>71</Paragraphs>
  <Slides>22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22</vt:i4>
      </vt:variant>
    </vt:vector>
  </HeadingPairs>
  <TitlesOfParts>
    <vt:vector size="28" baseType="lpstr">
      <vt:lpstr>Calibri</vt:lpstr>
      <vt:lpstr>Corbel</vt:lpstr>
      <vt:lpstr>Gill Sans MT</vt:lpstr>
      <vt:lpstr>Times New Roman</vt:lpstr>
      <vt:lpstr>Wingdings 2</vt:lpstr>
      <vt:lpstr>Дивиденд</vt:lpstr>
      <vt:lpstr>Лекция 2</vt:lpstr>
      <vt:lpstr>автоэнкодеры</vt:lpstr>
      <vt:lpstr>автоэнкодеры</vt:lpstr>
      <vt:lpstr>автоэнкодеры</vt:lpstr>
      <vt:lpstr>Структура автоэнкодеров</vt:lpstr>
      <vt:lpstr>Структура автоэнкодеров</vt:lpstr>
      <vt:lpstr>Обучение автоэнкодера</vt:lpstr>
      <vt:lpstr>Использование автоэнкодеров</vt:lpstr>
      <vt:lpstr>Использование автоэнкодеров</vt:lpstr>
      <vt:lpstr>Обучение без учителя</vt:lpstr>
      <vt:lpstr>Обучение без учителя</vt:lpstr>
      <vt:lpstr>Генерация с автокодировщиком</vt:lpstr>
      <vt:lpstr>Генерация с автокодировщиком</vt:lpstr>
      <vt:lpstr>автоэнкодер</vt:lpstr>
      <vt:lpstr>автоэнкодер</vt:lpstr>
      <vt:lpstr>Программный код</vt:lpstr>
      <vt:lpstr>Программный код</vt:lpstr>
      <vt:lpstr>Программный код</vt:lpstr>
      <vt:lpstr>Программный код</vt:lpstr>
      <vt:lpstr>Программный код</vt:lpstr>
      <vt:lpstr>Программный код</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DETERMINING WEB APPLICATION VULNERABILITIES USING MACHINE LEARNING METHODS</dc:title>
  <dc:creator>Владислав Карюкин</dc:creator>
  <cp:lastModifiedBy>Владислав Карюкин</cp:lastModifiedBy>
  <cp:revision>32</cp:revision>
  <dcterms:created xsi:type="dcterms:W3CDTF">2023-08-13T17:19:25Z</dcterms:created>
  <dcterms:modified xsi:type="dcterms:W3CDTF">2026-02-05T15:29:28Z</dcterms:modified>
</cp:coreProperties>
</file>